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0" r:id="rId5"/>
    <p:sldId id="301" r:id="rId6"/>
    <p:sldId id="404" r:id="rId7"/>
    <p:sldId id="406" r:id="rId8"/>
    <p:sldId id="285" r:id="rId9"/>
    <p:sldId id="403" r:id="rId10"/>
    <p:sldId id="405" r:id="rId11"/>
    <p:sldId id="355" r:id="rId12"/>
    <p:sldId id="407" r:id="rId13"/>
    <p:sldId id="353" r:id="rId14"/>
    <p:sldId id="408" r:id="rId15"/>
    <p:sldId id="352" r:id="rId16"/>
    <p:sldId id="288" r:id="rId17"/>
    <p:sldId id="341" r:id="rId18"/>
    <p:sldId id="409" r:id="rId19"/>
    <p:sldId id="264" r:id="rId20"/>
    <p:sldId id="265" r:id="rId21"/>
    <p:sldId id="266" r:id="rId22"/>
    <p:sldId id="415" r:id="rId23"/>
    <p:sldId id="268" r:id="rId24"/>
    <p:sldId id="271" r:id="rId25"/>
    <p:sldId id="273" r:id="rId26"/>
    <p:sldId id="274" r:id="rId27"/>
    <p:sldId id="275" r:id="rId28"/>
    <p:sldId id="276" r:id="rId29"/>
    <p:sldId id="279" r:id="rId30"/>
    <p:sldId id="277" r:id="rId31"/>
    <p:sldId id="281" r:id="rId32"/>
    <p:sldId id="278" r:id="rId33"/>
    <p:sldId id="411" r:id="rId34"/>
    <p:sldId id="286" r:id="rId35"/>
    <p:sldId id="267" r:id="rId36"/>
    <p:sldId id="283" r:id="rId37"/>
    <p:sldId id="284" r:id="rId38"/>
    <p:sldId id="287" r:id="rId39"/>
    <p:sldId id="417" r:id="rId40"/>
    <p:sldId id="290" r:id="rId41"/>
    <p:sldId id="293" r:id="rId42"/>
    <p:sldId id="291" r:id="rId43"/>
    <p:sldId id="294" r:id="rId44"/>
    <p:sldId id="296" r:id="rId45"/>
    <p:sldId id="297" r:id="rId46"/>
    <p:sldId id="418" r:id="rId47"/>
    <p:sldId id="298" r:id="rId48"/>
    <p:sldId id="302" r:id="rId49"/>
    <p:sldId id="303" r:id="rId50"/>
    <p:sldId id="304" r:id="rId51"/>
    <p:sldId id="309" r:id="rId52"/>
    <p:sldId id="307" r:id="rId53"/>
    <p:sldId id="314" r:id="rId54"/>
    <p:sldId id="313" r:id="rId55"/>
    <p:sldId id="319" r:id="rId56"/>
    <p:sldId id="317" r:id="rId57"/>
    <p:sldId id="419" r:id="rId58"/>
    <p:sldId id="412" r:id="rId59"/>
    <p:sldId id="413"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61"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4" Type="http://schemas.openxmlformats.org/officeDocument/2006/relationships/slideMaster" Target="slideMasters/slideMaster1.xml"/><Relationship Id="rId9" Type="http://schemas.openxmlformats.org/officeDocument/2006/relationships/slide" Target="slides/slide5.xml"/></Relationships>
</file>

<file path=ppt/media/hdphoto1.wdp>
</file>

<file path=ppt/media/image1.jpeg>
</file>

<file path=ppt/media/image10.png>
</file>

<file path=ppt/media/image11.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png>
</file>

<file path=ppt/media/image5.png>
</file>

<file path=ppt/media/image6.wmf>
</file>

<file path=ppt/media/image7.jpg>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8/10/2022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8/10/2022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8/10/2022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hort Headline and 2 Columns">
    <p:spTree>
      <p:nvGrpSpPr>
        <p:cNvPr id="1" name=""/>
        <p:cNvGrpSpPr/>
        <p:nvPr/>
      </p:nvGrpSpPr>
      <p:grpSpPr>
        <a:xfrm>
          <a:off x="0" y="0"/>
          <a:ext cx="0" cy="0"/>
          <a:chOff x="0" y="0"/>
          <a:chExt cx="0" cy="0"/>
        </a:xfrm>
      </p:grpSpPr>
      <p:sp>
        <p:nvSpPr>
          <p:cNvPr id="7" name="Footer Placeholder 6"/>
          <p:cNvSpPr>
            <a:spLocks noGrp="1"/>
          </p:cNvSpPr>
          <p:nvPr>
            <p:ph type="ftr" sz="quarter" idx="16"/>
          </p:nvPr>
        </p:nvSpPr>
        <p:spPr/>
        <p:txBody>
          <a:bodyPr/>
          <a:lstStyle/>
          <a:p>
            <a:r>
              <a:rPr lang="en-US" dirty="0"/>
              <a:t>Copyright © 2019 Accenture. All rights reserved.</a:t>
            </a:r>
          </a:p>
        </p:txBody>
      </p:sp>
      <p:sp>
        <p:nvSpPr>
          <p:cNvPr id="10" name="Slide Number Placeholder 9"/>
          <p:cNvSpPr>
            <a:spLocks noGrp="1"/>
          </p:cNvSpPr>
          <p:nvPr>
            <p:ph type="sldNum" sz="quarter" idx="17"/>
          </p:nvPr>
        </p:nvSpPr>
        <p:spPr/>
        <p:txBody>
          <a:bodyPr/>
          <a:lstStyle/>
          <a:p>
            <a:fld id="{4F9AC08D-23A9-440E-BCB9-AA1E9877CC38}" type="slidenum">
              <a:rPr lang="en-US" smtClean="0"/>
              <a:pPr/>
              <a:t>‹#›</a:t>
            </a:fld>
            <a:endParaRPr lang="en-US"/>
          </a:p>
        </p:txBody>
      </p:sp>
      <p:sp>
        <p:nvSpPr>
          <p:cNvPr id="6" name="Content Placeholder 5"/>
          <p:cNvSpPr>
            <a:spLocks noGrp="1"/>
          </p:cNvSpPr>
          <p:nvPr>
            <p:ph sz="quarter" idx="18"/>
          </p:nvPr>
        </p:nvSpPr>
        <p:spPr>
          <a:xfrm>
            <a:off x="381000" y="1828802"/>
            <a:ext cx="5715000" cy="4689475"/>
          </a:xfrm>
        </p:spPr>
        <p:txBody>
          <a:bodyPr>
            <a:normAutofit/>
          </a:bodyPr>
          <a:lstStyle>
            <a:lvl1pPr>
              <a:defRPr sz="2400"/>
            </a:lvl1pPr>
            <a:lvl2pPr>
              <a:spcAft>
                <a:spcPts val="1200"/>
              </a:spcAft>
              <a:defRPr sz="2000"/>
            </a:lvl2pPr>
            <a:lvl3pPr marL="514338" indent="-230182">
              <a:buFont typeface="Graphik" panose="020B0503030202060203" pitchFamily="34" charset="0"/>
              <a:buChar char="–"/>
              <a:defRPr sz="1600"/>
            </a:lvl3pPr>
            <a:lvl5pPr marL="857229" indent="-177796">
              <a:buFont typeface="Graphik" panose="020B0503030202060203" pitchFamily="34" charset="0"/>
              <a:buChar char="–"/>
              <a:defRPr/>
            </a:lvl5pPr>
          </a:lstStyle>
          <a:p>
            <a:pPr lvl="0"/>
            <a:r>
              <a:rPr lang="en-US" dirty="0"/>
              <a:t>Edit Master text styles</a:t>
            </a:r>
          </a:p>
          <a:p>
            <a:pPr lvl="1"/>
            <a:r>
              <a:rPr lang="en-US" dirty="0"/>
              <a:t>Second level</a:t>
            </a:r>
          </a:p>
          <a:p>
            <a:pPr lvl="2"/>
            <a:r>
              <a:rPr lang="en-US" dirty="0"/>
              <a:t>Third level</a:t>
            </a:r>
          </a:p>
        </p:txBody>
      </p:sp>
      <p:sp>
        <p:nvSpPr>
          <p:cNvPr id="11" name="Title 10"/>
          <p:cNvSpPr>
            <a:spLocks noGrp="1"/>
          </p:cNvSpPr>
          <p:nvPr>
            <p:ph type="title"/>
          </p:nvPr>
        </p:nvSpPr>
        <p:spPr>
          <a:xfrm>
            <a:off x="381000" y="380999"/>
            <a:ext cx="5715000" cy="990601"/>
          </a:xfrm>
        </p:spPr>
        <p:txBody>
          <a:bodyPr/>
          <a:lstStyle/>
          <a:p>
            <a:r>
              <a:rPr lang="en-US" dirty="0"/>
              <a:t>Click to edit Master title style</a:t>
            </a:r>
          </a:p>
        </p:txBody>
      </p:sp>
      <p:sp>
        <p:nvSpPr>
          <p:cNvPr id="8" name="Content Placeholder 5"/>
          <p:cNvSpPr>
            <a:spLocks noGrp="1"/>
          </p:cNvSpPr>
          <p:nvPr>
            <p:ph sz="quarter" idx="19"/>
          </p:nvPr>
        </p:nvSpPr>
        <p:spPr>
          <a:xfrm>
            <a:off x="6096000" y="1828802"/>
            <a:ext cx="5715000" cy="4689475"/>
          </a:xfrm>
        </p:spPr>
        <p:txBody>
          <a:bodyPr>
            <a:normAutofit/>
          </a:bodyPr>
          <a:lstStyle>
            <a:lvl1pPr>
              <a:defRPr sz="2400"/>
            </a:lvl1pPr>
            <a:lvl2pPr>
              <a:spcAft>
                <a:spcPts val="1200"/>
              </a:spcAft>
              <a:defRPr sz="2000"/>
            </a:lvl2pPr>
            <a:lvl3pPr marL="514338" indent="-230182">
              <a:buFont typeface="Graphik" panose="020B0503030202060203" pitchFamily="34" charset="0"/>
              <a:buChar char="–"/>
              <a:defRPr sz="1600"/>
            </a:lvl3pPr>
            <a:lvl5pPr marL="857229" indent="-177796">
              <a:buFont typeface="Graphik" panose="020B0503030202060203" pitchFamily="34" charset="0"/>
              <a:buChar char="–"/>
              <a:defRPr/>
            </a:lvl5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777315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hort Headline and 1 Column">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3pPr marL="514338" indent="-230182">
              <a:buFont typeface="Graphik" panose="020B0503030202060203" pitchFamily="34" charset="0"/>
              <a:buChar char="–"/>
              <a:defRPr/>
            </a:lvl3pPr>
            <a:lvl5pPr marL="857229" indent="-177796">
              <a:buFont typeface="Graphik" panose="020B0503030202060203" pitchFamily="34" charset="0"/>
              <a:buChar char="–"/>
              <a:defRPr/>
            </a:lvl5pPr>
          </a:lstStyle>
          <a:p>
            <a:pPr lvl="0"/>
            <a:r>
              <a:rPr lang="en-US" dirty="0"/>
              <a:t>Edit Master text styles</a:t>
            </a:r>
          </a:p>
          <a:p>
            <a:pPr lvl="1"/>
            <a:r>
              <a:rPr lang="en-US" dirty="0"/>
              <a:t>Second level</a:t>
            </a:r>
          </a:p>
          <a:p>
            <a:pPr lvl="2"/>
            <a:r>
              <a:rPr lang="en-US" dirty="0"/>
              <a:t>Third level</a:t>
            </a:r>
          </a:p>
        </p:txBody>
      </p:sp>
      <p:sp>
        <p:nvSpPr>
          <p:cNvPr id="11" name="Title 10"/>
          <p:cNvSpPr>
            <a:spLocks noGrp="1"/>
          </p:cNvSpPr>
          <p:nvPr>
            <p:ph type="title"/>
          </p:nvPr>
        </p:nvSpPr>
        <p:spPr>
          <a:xfrm>
            <a:off x="381000" y="380999"/>
            <a:ext cx="5715000" cy="990601"/>
          </a:xfrm>
        </p:spPr>
        <p:txBody>
          <a:bodyPr/>
          <a:lstStyle/>
          <a:p>
            <a:r>
              <a:rPr lang="en-US" dirty="0"/>
              <a:t>Click to edit Master title style</a:t>
            </a:r>
          </a:p>
        </p:txBody>
      </p:sp>
      <p:sp>
        <p:nvSpPr>
          <p:cNvPr id="3" name="Footer Placeholder 2"/>
          <p:cNvSpPr>
            <a:spLocks noGrp="1"/>
          </p:cNvSpPr>
          <p:nvPr>
            <p:ph type="ftr" sz="quarter" idx="20"/>
          </p:nvPr>
        </p:nvSpPr>
        <p:spPr/>
        <p:txBody>
          <a:bodyPr/>
          <a:lstStyle/>
          <a:p>
            <a:r>
              <a:rPr lang="en-US" dirty="0"/>
              <a:t>Copyright © 2019 Accenture. All rights reserved.</a:t>
            </a:r>
          </a:p>
        </p:txBody>
      </p:sp>
      <p:sp>
        <p:nvSpPr>
          <p:cNvPr id="4" name="Slide Number Placeholder 3"/>
          <p:cNvSpPr>
            <a:spLocks noGrp="1"/>
          </p:cNvSpPr>
          <p:nvPr>
            <p:ph type="sldNum" sz="quarter" idx="21"/>
          </p:nvPr>
        </p:nvSpPr>
        <p:spPr/>
        <p:txBody>
          <a:body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1655450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8/10/2022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8/10/2022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8/10/2022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8/10/2022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8/10/2022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8/10/2022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8/10/2022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43.jpeg"/><Relationship Id="rId1" Type="http://schemas.openxmlformats.org/officeDocument/2006/relationships/slideLayout" Target="../slideLayouts/slideLayout1.xml"/><Relationship Id="rId5" Type="http://schemas.openxmlformats.org/officeDocument/2006/relationships/image" Target="../media/image45.png"/><Relationship Id="rId4" Type="http://schemas.openxmlformats.org/officeDocument/2006/relationships/image" Target="../media/image44.png"/></Relationships>
</file>

<file path=ppt/slides/_rels/slide4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2.bin"/><Relationship Id="rId1" Type="http://schemas.openxmlformats.org/officeDocument/2006/relationships/slideLayout" Target="../slideLayouts/slideLayout2.xml"/><Relationship Id="rId5" Type="http://schemas.openxmlformats.org/officeDocument/2006/relationships/image" Target="../media/image9.wmf"/><Relationship Id="rId4" Type="http://schemas.openxmlformats.org/officeDocument/2006/relationships/oleObject" Target="../embeddings/oleObject3.bin"/></Relationships>
</file>

<file path=ppt/slides/_rels/slide5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B6138B-9ECD-AE85-22DB-DA2A284FAB2B}"/>
              </a:ext>
            </a:extLst>
          </p:cNvPr>
          <p:cNvSpPr>
            <a:spLocks noGrp="1"/>
          </p:cNvSpPr>
          <p:nvPr>
            <p:ph idx="1"/>
          </p:nvPr>
        </p:nvSpPr>
        <p:spPr>
          <a:xfrm>
            <a:off x="913795" y="2076450"/>
            <a:ext cx="10353762" cy="2437798"/>
          </a:xfrm>
        </p:spPr>
        <p:txBody>
          <a:bodyPr>
            <a:normAutofit/>
          </a:bodyPr>
          <a:lstStyle/>
          <a:p>
            <a:pPr marL="0" indent="0" algn="ctr">
              <a:buNone/>
            </a:pPr>
            <a:r>
              <a:rPr lang="en-IN" sz="4000" dirty="0"/>
              <a:t>Topic : Artificial Intelligence</a:t>
            </a:r>
          </a:p>
          <a:p>
            <a:pPr marL="0" indent="0" algn="ctr">
              <a:buNone/>
            </a:pPr>
            <a:r>
              <a:rPr lang="en-IN" sz="2000" i="1" dirty="0"/>
              <a:t>by</a:t>
            </a:r>
          </a:p>
          <a:p>
            <a:pPr marL="0" indent="0" algn="ctr">
              <a:buNone/>
            </a:pPr>
            <a:r>
              <a:rPr lang="en-IN" sz="4000" dirty="0"/>
              <a:t>Gautam Kumar</a:t>
            </a:r>
          </a:p>
          <a:p>
            <a:endParaRPr lang="en-IN" sz="4000" dirty="0"/>
          </a:p>
        </p:txBody>
      </p:sp>
    </p:spTree>
    <p:extLst>
      <p:ext uri="{BB962C8B-B14F-4D97-AF65-F5344CB8AC3E}">
        <p14:creationId xmlns:p14="http://schemas.microsoft.com/office/powerpoint/2010/main" val="1332507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9175C-3FA2-404B-B48A-8C3E01073DA0}"/>
              </a:ext>
            </a:extLst>
          </p:cNvPr>
          <p:cNvSpPr>
            <a:spLocks noGrp="1"/>
          </p:cNvSpPr>
          <p:nvPr>
            <p:ph type="title"/>
          </p:nvPr>
        </p:nvSpPr>
        <p:spPr>
          <a:xfrm>
            <a:off x="380999" y="284481"/>
            <a:ext cx="6690361" cy="701039"/>
          </a:xfrm>
        </p:spPr>
        <p:txBody>
          <a:bodyPr>
            <a:normAutofit/>
          </a:bodyPr>
          <a:lstStyle/>
          <a:p>
            <a:r>
              <a:rPr lang="en-US" sz="2400" b="1" dirty="0">
                <a:latin typeface="Graphik (Headings)"/>
              </a:rPr>
              <a:t>Application of Deep Learning</a:t>
            </a:r>
          </a:p>
        </p:txBody>
      </p:sp>
      <p:sp>
        <p:nvSpPr>
          <p:cNvPr id="6" name="Content Placeholder 2">
            <a:extLst>
              <a:ext uri="{FF2B5EF4-FFF2-40B4-BE49-F238E27FC236}">
                <a16:creationId xmlns:a16="http://schemas.microsoft.com/office/drawing/2014/main" id="{FC26B428-DA79-4302-88C5-A7C998F2DCA0}"/>
              </a:ext>
            </a:extLst>
          </p:cNvPr>
          <p:cNvSpPr txBox="1">
            <a:spLocks/>
          </p:cNvSpPr>
          <p:nvPr/>
        </p:nvSpPr>
        <p:spPr>
          <a:xfrm>
            <a:off x="447039" y="1318661"/>
            <a:ext cx="4450081" cy="504149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400" dirty="0">
              <a:latin typeface="Graphik (Headings)"/>
            </a:endParaRPr>
          </a:p>
          <a:p>
            <a:pPr>
              <a:buFont typeface="Wingdings" panose="05000000000000000000" pitchFamily="2" charset="2"/>
              <a:buChar char="v"/>
            </a:pPr>
            <a:r>
              <a:rPr lang="en-US" sz="1400" dirty="0">
                <a:latin typeface="Graphik (Headings)"/>
              </a:rPr>
              <a:t>Detecting faces in images</a:t>
            </a:r>
          </a:p>
          <a:p>
            <a:pPr>
              <a:buFont typeface="Wingdings" panose="05000000000000000000" pitchFamily="2" charset="2"/>
              <a:buChar char="v"/>
            </a:pPr>
            <a:r>
              <a:rPr lang="en-US" sz="1400" dirty="0">
                <a:latin typeface="Graphik (Headings)"/>
              </a:rPr>
              <a:t>MRI image analysis</a:t>
            </a:r>
          </a:p>
          <a:p>
            <a:pPr>
              <a:buFont typeface="Wingdings" panose="05000000000000000000" pitchFamily="2" charset="2"/>
              <a:buChar char="v"/>
            </a:pPr>
            <a:r>
              <a:rPr lang="en-US" sz="1400" dirty="0">
                <a:latin typeface="Graphik (Headings)"/>
              </a:rPr>
              <a:t>Images Recommendation system</a:t>
            </a:r>
          </a:p>
          <a:p>
            <a:pPr>
              <a:buFont typeface="Wingdings" panose="05000000000000000000" pitchFamily="2" charset="2"/>
              <a:buChar char="v"/>
            </a:pPr>
            <a:r>
              <a:rPr lang="en-US" sz="1400" dirty="0">
                <a:latin typeface="Graphik (Headings)"/>
              </a:rPr>
              <a:t>Images Search engines</a:t>
            </a:r>
          </a:p>
          <a:p>
            <a:pPr>
              <a:buFont typeface="Wingdings" panose="05000000000000000000" pitchFamily="2" charset="2"/>
              <a:buChar char="v"/>
            </a:pPr>
            <a:r>
              <a:rPr lang="en-US" sz="1400" dirty="0">
                <a:latin typeface="Graphik (Headings)"/>
              </a:rPr>
              <a:t>Handwriting recognition</a:t>
            </a:r>
          </a:p>
          <a:p>
            <a:pPr>
              <a:buFont typeface="Wingdings" panose="05000000000000000000" pitchFamily="2" charset="2"/>
              <a:buChar char="v"/>
            </a:pPr>
            <a:r>
              <a:rPr lang="en-US" sz="1400" dirty="0">
                <a:latin typeface="Graphik (Headings)"/>
              </a:rPr>
              <a:t>Scene classification</a:t>
            </a:r>
          </a:p>
          <a:p>
            <a:pPr>
              <a:buFont typeface="Wingdings" panose="05000000000000000000" pitchFamily="2" charset="2"/>
              <a:buChar char="v"/>
            </a:pPr>
            <a:r>
              <a:rPr lang="en-US" sz="1400" dirty="0">
                <a:latin typeface="Graphik (Headings)"/>
              </a:rPr>
              <a:t>Autonomous vehicles</a:t>
            </a:r>
          </a:p>
          <a:p>
            <a:pPr marL="0" indent="0">
              <a:buFont typeface="Arial" panose="020B0604020202020204" pitchFamily="34" charset="0"/>
              <a:buNone/>
            </a:pPr>
            <a:endParaRPr lang="en-US" sz="1400" dirty="0">
              <a:latin typeface="Graphik (Headings)"/>
            </a:endParaRPr>
          </a:p>
        </p:txBody>
      </p:sp>
      <p:pic>
        <p:nvPicPr>
          <p:cNvPr id="8" name="Picture 7">
            <a:extLst>
              <a:ext uri="{FF2B5EF4-FFF2-40B4-BE49-F238E27FC236}">
                <a16:creationId xmlns:a16="http://schemas.microsoft.com/office/drawing/2014/main" id="{A2BD1855-F29F-4DA4-845E-0D477AB19C93}"/>
              </a:ext>
            </a:extLst>
          </p:cNvPr>
          <p:cNvPicPr>
            <a:picLocks noChangeAspect="1"/>
          </p:cNvPicPr>
          <p:nvPr/>
        </p:nvPicPr>
        <p:blipFill>
          <a:blip r:embed="rId2"/>
          <a:stretch>
            <a:fillRect/>
          </a:stretch>
        </p:blipFill>
        <p:spPr>
          <a:xfrm>
            <a:off x="6096000" y="2261868"/>
            <a:ext cx="5648961" cy="3527111"/>
          </a:xfrm>
          <a:prstGeom prst="rect">
            <a:avLst/>
          </a:prstGeom>
        </p:spPr>
      </p:pic>
      <p:sp>
        <p:nvSpPr>
          <p:cNvPr id="9" name="TextBox 8">
            <a:extLst>
              <a:ext uri="{FF2B5EF4-FFF2-40B4-BE49-F238E27FC236}">
                <a16:creationId xmlns:a16="http://schemas.microsoft.com/office/drawing/2014/main" id="{AFC6AD83-8D4D-4E32-AB1B-0BE85170BD6B}"/>
              </a:ext>
            </a:extLst>
          </p:cNvPr>
          <p:cNvSpPr txBox="1"/>
          <p:nvPr/>
        </p:nvSpPr>
        <p:spPr>
          <a:xfrm>
            <a:off x="6019800" y="1690688"/>
            <a:ext cx="4577080" cy="365760"/>
          </a:xfrm>
          <a:prstGeom prst="rect">
            <a:avLst/>
          </a:prstGeom>
          <a:noFill/>
        </p:spPr>
        <p:txBody>
          <a:bodyPr wrap="square" rtlCol="0">
            <a:spAutoFit/>
          </a:bodyPr>
          <a:lstStyle/>
          <a:p>
            <a:pPr algn="ctr"/>
            <a:r>
              <a:rPr lang="en-US" b="1" dirty="0">
                <a:latin typeface="Graphik (Headings)"/>
              </a:rPr>
              <a:t>Self Driving Car</a:t>
            </a:r>
          </a:p>
        </p:txBody>
      </p:sp>
    </p:spTree>
    <p:extLst>
      <p:ext uri="{BB962C8B-B14F-4D97-AF65-F5344CB8AC3E}">
        <p14:creationId xmlns:p14="http://schemas.microsoft.com/office/powerpoint/2010/main" val="36766795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153D8-6F94-A71E-1201-C36E773BF11B}"/>
              </a:ext>
            </a:extLst>
          </p:cNvPr>
          <p:cNvSpPr>
            <a:spLocks noGrp="1"/>
          </p:cNvSpPr>
          <p:nvPr>
            <p:ph type="title"/>
          </p:nvPr>
        </p:nvSpPr>
        <p:spPr/>
        <p:txBody>
          <a:bodyPr/>
          <a:lstStyle/>
          <a:p>
            <a:r>
              <a:rPr lang="en-US" sz="4800" b="1" dirty="0">
                <a:latin typeface="Graphik (Headings)"/>
              </a:rPr>
              <a:t>Classification of Deep Learning</a:t>
            </a:r>
            <a:endParaRPr lang="en-IN" dirty="0"/>
          </a:p>
        </p:txBody>
      </p:sp>
      <p:sp>
        <p:nvSpPr>
          <p:cNvPr id="3" name="Text Placeholder 2">
            <a:extLst>
              <a:ext uri="{FF2B5EF4-FFF2-40B4-BE49-F238E27FC236}">
                <a16:creationId xmlns:a16="http://schemas.microsoft.com/office/drawing/2014/main" id="{3CF7B628-B324-B61F-D1CE-1676BD547989}"/>
              </a:ext>
            </a:extLst>
          </p:cNvPr>
          <p:cNvSpPr>
            <a:spLocks noGrp="1"/>
          </p:cNvSpPr>
          <p:nvPr>
            <p:ph type="body" idx="1"/>
          </p:nvPr>
        </p:nvSpPr>
        <p:spPr/>
        <p:txBody>
          <a:bodyPr/>
          <a:lstStyle/>
          <a:p>
            <a:r>
              <a:rPr lang="en-IN" dirty="0"/>
              <a:t>Supervised</a:t>
            </a:r>
          </a:p>
        </p:txBody>
      </p:sp>
      <p:sp>
        <p:nvSpPr>
          <p:cNvPr id="4" name="Content Placeholder 3">
            <a:extLst>
              <a:ext uri="{FF2B5EF4-FFF2-40B4-BE49-F238E27FC236}">
                <a16:creationId xmlns:a16="http://schemas.microsoft.com/office/drawing/2014/main" id="{BE1893F5-9780-9EAC-7C86-9412DF5A78E4}"/>
              </a:ext>
            </a:extLst>
          </p:cNvPr>
          <p:cNvSpPr>
            <a:spLocks noGrp="1"/>
          </p:cNvSpPr>
          <p:nvPr>
            <p:ph sz="half" idx="2"/>
          </p:nvPr>
        </p:nvSpPr>
        <p:spPr>
          <a:xfrm>
            <a:off x="1046013" y="2702103"/>
            <a:ext cx="4488513" cy="2129779"/>
          </a:xfrm>
        </p:spPr>
        <p:txBody>
          <a:bodyPr/>
          <a:lstStyle/>
          <a:p>
            <a:pPr marL="571500" indent="-571500">
              <a:buFont typeface="Arial" panose="020B0604020202020204" pitchFamily="34" charset="0"/>
              <a:buChar char="•"/>
            </a:pPr>
            <a:r>
              <a:rPr lang="en-US" sz="1800" dirty="0">
                <a:solidFill>
                  <a:srgbClr val="C00000"/>
                </a:solidFill>
              </a:rPr>
              <a:t>Artificial Neural Network</a:t>
            </a:r>
          </a:p>
          <a:p>
            <a:pPr marL="571500" indent="-571500">
              <a:buFont typeface="Arial" panose="020B0604020202020204" pitchFamily="34" charset="0"/>
              <a:buChar char="•"/>
            </a:pPr>
            <a:r>
              <a:rPr lang="en-US" sz="1800" dirty="0">
                <a:solidFill>
                  <a:srgbClr val="C00000"/>
                </a:solidFill>
              </a:rPr>
              <a:t>Convolutional neural network</a:t>
            </a:r>
          </a:p>
          <a:p>
            <a:pPr marL="571500" indent="-571500">
              <a:buFont typeface="Arial" panose="020B0604020202020204" pitchFamily="34" charset="0"/>
              <a:buChar char="•"/>
            </a:pPr>
            <a:r>
              <a:rPr lang="en-US" sz="1800" dirty="0">
                <a:solidFill>
                  <a:srgbClr val="C00000"/>
                </a:solidFill>
              </a:rPr>
              <a:t>Recurrent neural network</a:t>
            </a:r>
          </a:p>
          <a:p>
            <a:endParaRPr lang="en-IN" dirty="0"/>
          </a:p>
        </p:txBody>
      </p:sp>
      <p:sp>
        <p:nvSpPr>
          <p:cNvPr id="5" name="Text Placeholder 4">
            <a:extLst>
              <a:ext uri="{FF2B5EF4-FFF2-40B4-BE49-F238E27FC236}">
                <a16:creationId xmlns:a16="http://schemas.microsoft.com/office/drawing/2014/main" id="{6A057F9C-D18B-DAEB-6F92-81732A79E399}"/>
              </a:ext>
            </a:extLst>
          </p:cNvPr>
          <p:cNvSpPr>
            <a:spLocks noGrp="1"/>
          </p:cNvSpPr>
          <p:nvPr>
            <p:ph type="body" sz="quarter" idx="3"/>
          </p:nvPr>
        </p:nvSpPr>
        <p:spPr/>
        <p:txBody>
          <a:bodyPr/>
          <a:lstStyle/>
          <a:p>
            <a:r>
              <a:rPr lang="en-IN" dirty="0"/>
              <a:t>Unsupervised</a:t>
            </a:r>
          </a:p>
        </p:txBody>
      </p:sp>
      <p:sp>
        <p:nvSpPr>
          <p:cNvPr id="6" name="Content Placeholder 5">
            <a:extLst>
              <a:ext uri="{FF2B5EF4-FFF2-40B4-BE49-F238E27FC236}">
                <a16:creationId xmlns:a16="http://schemas.microsoft.com/office/drawing/2014/main" id="{2ED0C1A0-D09E-62E9-FD0C-1FBD5F857A1B}"/>
              </a:ext>
            </a:extLst>
          </p:cNvPr>
          <p:cNvSpPr>
            <a:spLocks noGrp="1"/>
          </p:cNvSpPr>
          <p:nvPr>
            <p:ph sz="quarter" idx="4"/>
          </p:nvPr>
        </p:nvSpPr>
        <p:spPr>
          <a:xfrm>
            <a:off x="6363167" y="2702103"/>
            <a:ext cx="4137995" cy="1608251"/>
          </a:xfrm>
        </p:spPr>
        <p:txBody>
          <a:bodyPr/>
          <a:lstStyle/>
          <a:p>
            <a:pPr marL="571500" indent="-571500">
              <a:buFont typeface="Arial" panose="020B0604020202020204" pitchFamily="34" charset="0"/>
              <a:buChar char="•"/>
            </a:pPr>
            <a:r>
              <a:rPr lang="en-US" sz="1800" dirty="0">
                <a:solidFill>
                  <a:srgbClr val="FFC000"/>
                </a:solidFill>
              </a:rPr>
              <a:t>Boltzmann machine Vs Deep BM</a:t>
            </a:r>
          </a:p>
          <a:p>
            <a:pPr marL="571500" indent="-571500">
              <a:buFont typeface="Arial" panose="020B0604020202020204" pitchFamily="34" charset="0"/>
              <a:buChar char="•"/>
            </a:pPr>
            <a:r>
              <a:rPr lang="en-US" sz="1800" dirty="0">
                <a:solidFill>
                  <a:srgbClr val="FFC000"/>
                </a:solidFill>
              </a:rPr>
              <a:t>Self organizing maps</a:t>
            </a:r>
          </a:p>
          <a:p>
            <a:pPr marL="571500" indent="-571500">
              <a:buFont typeface="Arial" panose="020B0604020202020204" pitchFamily="34" charset="0"/>
              <a:buChar char="•"/>
            </a:pPr>
            <a:r>
              <a:rPr lang="en-US" sz="1800" dirty="0">
                <a:solidFill>
                  <a:srgbClr val="FFC000"/>
                </a:solidFill>
              </a:rPr>
              <a:t>Autoencoder</a:t>
            </a:r>
          </a:p>
          <a:p>
            <a:pPr marL="36900" indent="0">
              <a:buNone/>
            </a:pPr>
            <a:endParaRPr lang="en-IN" dirty="0"/>
          </a:p>
        </p:txBody>
      </p:sp>
      <p:sp>
        <p:nvSpPr>
          <p:cNvPr id="7" name="TextBox 6">
            <a:extLst>
              <a:ext uri="{FF2B5EF4-FFF2-40B4-BE49-F238E27FC236}">
                <a16:creationId xmlns:a16="http://schemas.microsoft.com/office/drawing/2014/main" id="{15C5AB0B-C8C5-2EB5-EB4F-4862D5BF0730}"/>
              </a:ext>
            </a:extLst>
          </p:cNvPr>
          <p:cNvSpPr txBox="1"/>
          <p:nvPr/>
        </p:nvSpPr>
        <p:spPr>
          <a:xfrm>
            <a:off x="3792354" y="4464810"/>
            <a:ext cx="5130265" cy="923330"/>
          </a:xfrm>
          <a:prstGeom prst="rect">
            <a:avLst/>
          </a:prstGeom>
          <a:noFill/>
        </p:spPr>
        <p:txBody>
          <a:bodyPr wrap="square" rtlCol="0">
            <a:spAutoFit/>
          </a:bodyPr>
          <a:lstStyle/>
          <a:p>
            <a:pPr marL="571500" indent="-571500">
              <a:buFont typeface="Arial" panose="020B0604020202020204" pitchFamily="34" charset="0"/>
              <a:buChar char="•"/>
            </a:pPr>
            <a:r>
              <a:rPr lang="en-US" sz="1800" dirty="0"/>
              <a:t>GAN (Generative Adversarial Network)</a:t>
            </a:r>
          </a:p>
          <a:p>
            <a:pPr marL="571500" indent="-571500">
              <a:buFont typeface="Arial" panose="020B0604020202020204" pitchFamily="34" charset="0"/>
              <a:buChar char="•"/>
            </a:pPr>
            <a:r>
              <a:rPr lang="en-US" sz="1800" dirty="0"/>
              <a:t>Deep Q Learning</a:t>
            </a:r>
          </a:p>
          <a:p>
            <a:pPr marL="571500" indent="-571500">
              <a:buFont typeface="Arial" panose="020B0604020202020204" pitchFamily="34" charset="0"/>
              <a:buChar char="•"/>
            </a:pPr>
            <a:r>
              <a:rPr lang="en-US" sz="1800" b="1" i="1" dirty="0">
                <a:solidFill>
                  <a:srgbClr val="92D050"/>
                </a:solidFill>
              </a:rPr>
              <a:t>Pre Train Model</a:t>
            </a:r>
            <a:endParaRPr lang="en-IN" dirty="0"/>
          </a:p>
        </p:txBody>
      </p:sp>
    </p:spTree>
    <p:extLst>
      <p:ext uri="{BB962C8B-B14F-4D97-AF65-F5344CB8AC3E}">
        <p14:creationId xmlns:p14="http://schemas.microsoft.com/office/powerpoint/2010/main" val="1680796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9175C-3FA2-404B-B48A-8C3E01073DA0}"/>
              </a:ext>
            </a:extLst>
          </p:cNvPr>
          <p:cNvSpPr>
            <a:spLocks noGrp="1"/>
          </p:cNvSpPr>
          <p:nvPr>
            <p:ph type="title"/>
          </p:nvPr>
        </p:nvSpPr>
        <p:spPr>
          <a:xfrm>
            <a:off x="380999" y="284481"/>
            <a:ext cx="11660205" cy="701039"/>
          </a:xfrm>
        </p:spPr>
        <p:txBody>
          <a:bodyPr>
            <a:normAutofit/>
          </a:bodyPr>
          <a:lstStyle/>
          <a:p>
            <a:r>
              <a:rPr lang="en-US" sz="4000" b="1" dirty="0">
                <a:latin typeface="Graphik (Headings)"/>
              </a:rPr>
              <a:t>Deep Learning Process-flow</a:t>
            </a:r>
          </a:p>
        </p:txBody>
      </p:sp>
      <p:pic>
        <p:nvPicPr>
          <p:cNvPr id="7" name="Content Placeholder 3">
            <a:extLst>
              <a:ext uri="{FF2B5EF4-FFF2-40B4-BE49-F238E27FC236}">
                <a16:creationId xmlns:a16="http://schemas.microsoft.com/office/drawing/2014/main" id="{992452A4-6731-454D-A44E-BC091F481A32}"/>
              </a:ext>
            </a:extLst>
          </p:cNvPr>
          <p:cNvPicPr>
            <a:picLocks noChangeAspect="1"/>
          </p:cNvPicPr>
          <p:nvPr/>
        </p:nvPicPr>
        <p:blipFill>
          <a:blip r:embed="rId2"/>
          <a:stretch>
            <a:fillRect/>
          </a:stretch>
        </p:blipFill>
        <p:spPr>
          <a:xfrm>
            <a:off x="1965960" y="1554480"/>
            <a:ext cx="7675880" cy="3454400"/>
          </a:xfrm>
          <a:prstGeom prst="rect">
            <a:avLst/>
          </a:prstGeom>
        </p:spPr>
      </p:pic>
    </p:spTree>
    <p:extLst>
      <p:ext uri="{BB962C8B-B14F-4D97-AF65-F5344CB8AC3E}">
        <p14:creationId xmlns:p14="http://schemas.microsoft.com/office/powerpoint/2010/main" val="2607374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5CFA-515F-CCC3-95F9-154086053A5B}"/>
              </a:ext>
            </a:extLst>
          </p:cNvPr>
          <p:cNvSpPr>
            <a:spLocks noGrp="1"/>
          </p:cNvSpPr>
          <p:nvPr>
            <p:ph type="title"/>
          </p:nvPr>
        </p:nvSpPr>
        <p:spPr>
          <a:xfrm>
            <a:off x="1106905" y="1020278"/>
            <a:ext cx="10160651" cy="4677878"/>
          </a:xfrm>
        </p:spPr>
        <p:txBody>
          <a:bodyPr>
            <a:normAutofit/>
          </a:bodyPr>
          <a:lstStyle/>
          <a:p>
            <a:r>
              <a:rPr lang="en-IN" sz="9600" b="1" i="1" dirty="0"/>
              <a:t>Any </a:t>
            </a:r>
            <a:r>
              <a:rPr lang="en-IN" sz="9600" b="1" i="1" dirty="0">
                <a:effectLst/>
              </a:rPr>
              <a:t>Question</a:t>
            </a:r>
            <a:r>
              <a:rPr lang="en-IN" sz="9600" b="1" i="1" dirty="0"/>
              <a:t> ?</a:t>
            </a:r>
          </a:p>
        </p:txBody>
      </p:sp>
    </p:spTree>
    <p:extLst>
      <p:ext uri="{BB962C8B-B14F-4D97-AF65-F5344CB8AC3E}">
        <p14:creationId xmlns:p14="http://schemas.microsoft.com/office/powerpoint/2010/main" val="3441327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14</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2957281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180684-8A32-37FF-474F-FB50B9A5EA0E}"/>
              </a:ext>
            </a:extLst>
          </p:cNvPr>
          <p:cNvSpPr txBox="1"/>
          <p:nvPr/>
        </p:nvSpPr>
        <p:spPr>
          <a:xfrm>
            <a:off x="2159267" y="2598003"/>
            <a:ext cx="7873465" cy="830997"/>
          </a:xfrm>
          <a:prstGeom prst="rect">
            <a:avLst/>
          </a:prstGeom>
          <a:noFill/>
        </p:spPr>
        <p:txBody>
          <a:bodyPr wrap="square">
            <a:spAutoFit/>
          </a:bodyPr>
          <a:lstStyle/>
          <a:p>
            <a:pPr algn="ctr"/>
            <a:r>
              <a:rPr lang="en-US" sz="4800" b="1" dirty="0"/>
              <a:t>Artificial Neural Network</a:t>
            </a:r>
            <a:endParaRPr lang="en-US" sz="4800" b="1" dirty="0">
              <a:solidFill>
                <a:schemeClr val="accent5"/>
              </a:solidFill>
            </a:endParaRPr>
          </a:p>
        </p:txBody>
      </p:sp>
    </p:spTree>
    <p:extLst>
      <p:ext uri="{BB962C8B-B14F-4D97-AF65-F5344CB8AC3E}">
        <p14:creationId xmlns:p14="http://schemas.microsoft.com/office/powerpoint/2010/main" val="3408624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C18015-61A8-4CFA-8CE6-F903943C918B}"/>
              </a:ext>
            </a:extLst>
          </p:cNvPr>
          <p:cNvSpPr/>
          <p:nvPr/>
        </p:nvSpPr>
        <p:spPr>
          <a:xfrm>
            <a:off x="324639" y="1660284"/>
            <a:ext cx="11739368" cy="523220"/>
          </a:xfrm>
          <a:prstGeom prst="rect">
            <a:avLst/>
          </a:prstGeom>
        </p:spPr>
        <p:txBody>
          <a:bodyPr wrap="none">
            <a:spAutoFit/>
          </a:bodyPr>
          <a:lstStyle/>
          <a:p>
            <a:r>
              <a:rPr lang="en-US" sz="2800" b="1" dirty="0"/>
              <a:t>Supervised		 Unsupervised		 Reinforcement Learning</a:t>
            </a:r>
          </a:p>
        </p:txBody>
      </p:sp>
      <p:sp>
        <p:nvSpPr>
          <p:cNvPr id="7" name="Rectangle 6">
            <a:extLst>
              <a:ext uri="{FF2B5EF4-FFF2-40B4-BE49-F238E27FC236}">
                <a16:creationId xmlns:a16="http://schemas.microsoft.com/office/drawing/2014/main" id="{6FD25B97-41F5-4B15-8DC7-63037C93EBF9}"/>
              </a:ext>
            </a:extLst>
          </p:cNvPr>
          <p:cNvSpPr/>
          <p:nvPr/>
        </p:nvSpPr>
        <p:spPr>
          <a:xfrm>
            <a:off x="1037690" y="2815118"/>
            <a:ext cx="9999656" cy="3354765"/>
          </a:xfrm>
          <a:prstGeom prst="rect">
            <a:avLst/>
          </a:prstGeom>
        </p:spPr>
        <p:txBody>
          <a:bodyPr wrap="square">
            <a:spAutoFit/>
          </a:bodyPr>
          <a:lstStyle/>
          <a:p>
            <a:pPr algn="ctr"/>
            <a:endParaRPr lang="en-US" sz="6600" b="1" dirty="0"/>
          </a:p>
          <a:p>
            <a:pPr algn="ctr"/>
            <a:r>
              <a:rPr lang="en-US" sz="6600" b="1" dirty="0"/>
              <a:t>Artificial Neural Network</a:t>
            </a:r>
            <a:endParaRPr lang="en-US" sz="6600" b="1" dirty="0">
              <a:solidFill>
                <a:schemeClr val="accent5"/>
              </a:solidFill>
            </a:endParaRPr>
          </a:p>
          <a:p>
            <a:pPr algn="ctr"/>
            <a:endParaRPr lang="en-US" sz="3600" b="1" dirty="0">
              <a:solidFill>
                <a:schemeClr val="accent5"/>
              </a:solidFill>
            </a:endParaRPr>
          </a:p>
          <a:p>
            <a:pPr algn="ctr"/>
            <a:r>
              <a:rPr lang="en-US" sz="4400" b="1" dirty="0">
                <a:solidFill>
                  <a:srgbClr val="FFC000"/>
                </a:solidFill>
              </a:rPr>
              <a:t>	   Regression   and    Classification </a:t>
            </a:r>
          </a:p>
        </p:txBody>
      </p:sp>
      <p:sp>
        <p:nvSpPr>
          <p:cNvPr id="10" name="Arrow: Curved Right 9">
            <a:extLst>
              <a:ext uri="{FF2B5EF4-FFF2-40B4-BE49-F238E27FC236}">
                <a16:creationId xmlns:a16="http://schemas.microsoft.com/office/drawing/2014/main" id="{78286839-C0BA-44F5-A06B-4718866F1E91}"/>
              </a:ext>
            </a:extLst>
          </p:cNvPr>
          <p:cNvSpPr/>
          <p:nvPr/>
        </p:nvSpPr>
        <p:spPr>
          <a:xfrm rot="21219485">
            <a:off x="426618" y="2207258"/>
            <a:ext cx="765947" cy="1888843"/>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928198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What is Neural ?</a:t>
            </a:r>
            <a:endParaRPr lang="en-US" sz="4800" b="1" dirty="0">
              <a:solidFill>
                <a:schemeClr val="accent5"/>
              </a:solidFill>
            </a:endParaRPr>
          </a:p>
        </p:txBody>
      </p:sp>
      <p:pic>
        <p:nvPicPr>
          <p:cNvPr id="5" name="Picture 4">
            <a:extLst>
              <a:ext uri="{FF2B5EF4-FFF2-40B4-BE49-F238E27FC236}">
                <a16:creationId xmlns:a16="http://schemas.microsoft.com/office/drawing/2014/main" id="{4EED4987-5748-4D5E-858E-712014252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6570" y="1073739"/>
            <a:ext cx="8058860" cy="4710522"/>
          </a:xfrm>
          <a:prstGeom prst="rect">
            <a:avLst/>
          </a:prstGeom>
        </p:spPr>
      </p:pic>
    </p:spTree>
    <p:extLst>
      <p:ext uri="{BB962C8B-B14F-4D97-AF65-F5344CB8AC3E}">
        <p14:creationId xmlns:p14="http://schemas.microsoft.com/office/powerpoint/2010/main" val="667139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How Neural Works?</a:t>
            </a:r>
            <a:endParaRPr lang="en-US" sz="4800" b="1" dirty="0">
              <a:solidFill>
                <a:schemeClr val="accent5"/>
              </a:solidFill>
            </a:endParaRPr>
          </a:p>
        </p:txBody>
      </p:sp>
      <p:pic>
        <p:nvPicPr>
          <p:cNvPr id="6" name="Picture 5">
            <a:extLst>
              <a:ext uri="{FF2B5EF4-FFF2-40B4-BE49-F238E27FC236}">
                <a16:creationId xmlns:a16="http://schemas.microsoft.com/office/drawing/2014/main" id="{1003C1F6-9290-4366-BBEF-35A1E50FC7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9435" y="1449446"/>
            <a:ext cx="9126224" cy="4601217"/>
          </a:xfrm>
          <a:prstGeom prst="rect">
            <a:avLst/>
          </a:prstGeom>
        </p:spPr>
      </p:pic>
    </p:spTree>
    <p:extLst>
      <p:ext uri="{BB962C8B-B14F-4D97-AF65-F5344CB8AC3E}">
        <p14:creationId xmlns:p14="http://schemas.microsoft.com/office/powerpoint/2010/main" val="26151673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a:t>Perceptron</a:t>
            </a:r>
            <a:endParaRPr lang="en-US" sz="4800" b="1" dirty="0">
              <a:solidFill>
                <a:schemeClr val="accent5"/>
              </a:solidFill>
            </a:endParaRPr>
          </a:p>
        </p:txBody>
      </p:sp>
    </p:spTree>
    <p:extLst>
      <p:ext uri="{BB962C8B-B14F-4D97-AF65-F5344CB8AC3E}">
        <p14:creationId xmlns:p14="http://schemas.microsoft.com/office/powerpoint/2010/main" val="669167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AA3C25-9C79-214B-3266-5EF8C8A9D19F}"/>
              </a:ext>
            </a:extLst>
          </p:cNvPr>
          <p:cNvSpPr>
            <a:spLocks noGrp="1"/>
          </p:cNvSpPr>
          <p:nvPr>
            <p:ph idx="1"/>
          </p:nvPr>
        </p:nvSpPr>
        <p:spPr/>
        <p:txBody>
          <a:bodyPr>
            <a:normAutofit/>
          </a:bodyPr>
          <a:lstStyle/>
          <a:p>
            <a:pPr marL="0" indent="0" algn="ctr">
              <a:buNone/>
            </a:pPr>
            <a:r>
              <a:rPr lang="en-IN" sz="2800" dirty="0"/>
              <a:t>Who is your Trainer?</a:t>
            </a:r>
          </a:p>
          <a:p>
            <a:pPr marL="0" indent="0" algn="ctr">
              <a:buNone/>
            </a:pPr>
            <a:r>
              <a:rPr lang="en-IN" sz="2800" dirty="0"/>
              <a:t>https://www.linkedin.com/in/kmrgautam/</a:t>
            </a:r>
          </a:p>
        </p:txBody>
      </p:sp>
    </p:spTree>
    <p:extLst>
      <p:ext uri="{BB962C8B-B14F-4D97-AF65-F5344CB8AC3E}">
        <p14:creationId xmlns:p14="http://schemas.microsoft.com/office/powerpoint/2010/main" val="22900166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err="1"/>
              <a:t>Perceptrons</a:t>
            </a:r>
            <a:endParaRPr lang="en-US" sz="4800" b="1" dirty="0">
              <a:solidFill>
                <a:schemeClr val="accent5"/>
              </a:solidFill>
            </a:endParaRPr>
          </a:p>
        </p:txBody>
      </p:sp>
      <p:pic>
        <p:nvPicPr>
          <p:cNvPr id="5" name="Picture 4">
            <a:extLst>
              <a:ext uri="{FF2B5EF4-FFF2-40B4-BE49-F238E27FC236}">
                <a16:creationId xmlns:a16="http://schemas.microsoft.com/office/drawing/2014/main" id="{53688AC3-5935-482B-9C03-BAC04402D5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457" y="1675083"/>
            <a:ext cx="11139085" cy="4869345"/>
          </a:xfrm>
          <a:prstGeom prst="rect">
            <a:avLst/>
          </a:prstGeom>
        </p:spPr>
      </p:pic>
      <p:sp>
        <p:nvSpPr>
          <p:cNvPr id="4" name="TextBox 3">
            <a:extLst>
              <a:ext uri="{FF2B5EF4-FFF2-40B4-BE49-F238E27FC236}">
                <a16:creationId xmlns:a16="http://schemas.microsoft.com/office/drawing/2014/main" id="{F2B342C2-166A-4957-B0A1-C0B8626E16D2}"/>
              </a:ext>
            </a:extLst>
          </p:cNvPr>
          <p:cNvSpPr txBox="1"/>
          <p:nvPr/>
        </p:nvSpPr>
        <p:spPr>
          <a:xfrm>
            <a:off x="359895" y="1274973"/>
            <a:ext cx="2941570" cy="400110"/>
          </a:xfrm>
          <a:prstGeom prst="rect">
            <a:avLst/>
          </a:prstGeom>
          <a:noFill/>
        </p:spPr>
        <p:txBody>
          <a:bodyPr wrap="square" rtlCol="0">
            <a:spAutoFit/>
          </a:bodyPr>
          <a:lstStyle/>
          <a:p>
            <a:r>
              <a:rPr lang="en-US" sz="2000" b="1" dirty="0">
                <a:effectLst>
                  <a:outerShdw blurRad="38100" dist="38100" dir="2700000" algn="tl">
                    <a:srgbClr val="000000">
                      <a:alpha val="43137"/>
                    </a:srgbClr>
                  </a:outerShdw>
                </a:effectLst>
              </a:rPr>
              <a:t>Normalize/Standardize </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786A5A2-A869-45F2-B358-072E76FE2BC9}"/>
                  </a:ext>
                </a:extLst>
              </p:cNvPr>
              <p:cNvSpPr txBox="1"/>
              <p:nvPr/>
            </p:nvSpPr>
            <p:spPr>
              <a:xfrm>
                <a:off x="4303052" y="1840477"/>
                <a:ext cx="2704139" cy="84728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nary>
                        <m:naryPr>
                          <m:chr m:val="∑"/>
                          <m:ctrlP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ctrlPr>
                        </m:naryPr>
                        <m:sub>
                          <m:r>
                            <m:rPr>
                              <m:brk m:alnAt="23"/>
                            </m:rP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𝒊</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𝒙</m:t>
                          </m:r>
                        </m:sub>
                        <m:sup>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𝒎</m:t>
                          </m:r>
                        </m:sup>
                        <m:e>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𝒘𝒊</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 </m:t>
                          </m:r>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𝒙𝒊</m:t>
                          </m:r>
                        </m:e>
                      </m:nary>
                      <m:r>
                        <a:rPr lang="en-US" b="1" i="1" dirty="0" smtClean="0">
                          <a:solidFill>
                            <a:schemeClr val="bg2"/>
                          </a:solidFill>
                          <a:effectLst>
                            <a:outerShdw blurRad="38100" dist="38100" dir="2700000" algn="tl">
                              <a:srgbClr val="000000">
                                <a:alpha val="43137"/>
                              </a:srgbClr>
                            </a:outerShdw>
                          </a:effectLst>
                          <a:latin typeface="Cambria Math" panose="02040503050406030204" pitchFamily="18" charset="0"/>
                        </a:rPr>
                        <m:t> </m:t>
                      </m:r>
                    </m:oMath>
                  </m:oMathPara>
                </a14:m>
                <a:endParaRPr lang="en-US" b="1" dirty="0">
                  <a:effectLst>
                    <a:outerShdw blurRad="38100" dist="38100" dir="2700000" algn="tl">
                      <a:srgbClr val="000000">
                        <a:alpha val="43137"/>
                      </a:srgbClr>
                    </a:outerShdw>
                  </a:effectLst>
                </a:endParaRPr>
              </a:p>
            </p:txBody>
          </p:sp>
        </mc:Choice>
        <mc:Fallback xmlns="">
          <p:sp>
            <p:nvSpPr>
              <p:cNvPr id="6" name="TextBox 5">
                <a:extLst>
                  <a:ext uri="{FF2B5EF4-FFF2-40B4-BE49-F238E27FC236}">
                    <a16:creationId xmlns:a16="http://schemas.microsoft.com/office/drawing/2014/main" id="{8786A5A2-A869-45F2-B358-072E76FE2BC9}"/>
                  </a:ext>
                </a:extLst>
              </p:cNvPr>
              <p:cNvSpPr txBox="1">
                <a:spLocks noRot="1" noChangeAspect="1" noMove="1" noResize="1" noEditPoints="1" noAdjustHandles="1" noChangeArrowheads="1" noChangeShapeType="1" noTextEdit="1"/>
              </p:cNvSpPr>
              <p:nvPr/>
            </p:nvSpPr>
            <p:spPr>
              <a:xfrm>
                <a:off x="4303052" y="1840477"/>
                <a:ext cx="2704139" cy="847283"/>
              </a:xfrm>
              <a:prstGeom prst="rect">
                <a:avLst/>
              </a:prstGeom>
              <a:blipFill>
                <a:blip r:embed="rId3"/>
                <a:stretch>
                  <a:fillRect b="-719"/>
                </a:stretch>
              </a:blipFill>
            </p:spPr>
            <p:txBody>
              <a:bodyPr/>
              <a:lstStyle/>
              <a:p>
                <a:r>
                  <a:rPr lang="en-IN">
                    <a:noFill/>
                  </a:rPr>
                  <a:t> </a:t>
                </a:r>
              </a:p>
            </p:txBody>
          </p:sp>
        </mc:Fallback>
      </mc:AlternateContent>
      <p:sp>
        <p:nvSpPr>
          <p:cNvPr id="7" name="TextBox 6">
            <a:extLst>
              <a:ext uri="{FF2B5EF4-FFF2-40B4-BE49-F238E27FC236}">
                <a16:creationId xmlns:a16="http://schemas.microsoft.com/office/drawing/2014/main" id="{4EC11281-B61F-4CC8-B6D2-8E3E0966F952}"/>
              </a:ext>
            </a:extLst>
          </p:cNvPr>
          <p:cNvSpPr txBox="1"/>
          <p:nvPr/>
        </p:nvSpPr>
        <p:spPr>
          <a:xfrm>
            <a:off x="7204879" y="2938513"/>
            <a:ext cx="2367350" cy="646331"/>
          </a:xfrm>
          <a:prstGeom prst="rect">
            <a:avLst/>
          </a:prstGeom>
          <a:noFill/>
        </p:spPr>
        <p:txBody>
          <a:bodyPr wrap="square" rtlCol="0">
            <a:spAutoFit/>
          </a:bodyPr>
          <a:lstStyle/>
          <a:p>
            <a:r>
              <a:rPr lang="en-US" b="1" i="1" dirty="0">
                <a:solidFill>
                  <a:schemeClr val="bg2"/>
                </a:solidFill>
                <a:effectLst>
                  <a:outerShdw blurRad="38100" dist="38100" dir="2700000" algn="tl">
                    <a:srgbClr val="000000">
                      <a:alpha val="43137"/>
                    </a:srgbClr>
                  </a:outerShdw>
                </a:effectLst>
              </a:rPr>
              <a:t>Applying Activation Function </a:t>
            </a:r>
          </a:p>
        </p:txBody>
      </p:sp>
    </p:spTree>
    <p:extLst>
      <p:ext uri="{BB962C8B-B14F-4D97-AF65-F5344CB8AC3E}">
        <p14:creationId xmlns:p14="http://schemas.microsoft.com/office/powerpoint/2010/main" val="2788975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What is an Activation Function?</a:t>
            </a:r>
          </a:p>
        </p:txBody>
      </p:sp>
      <p:sp>
        <p:nvSpPr>
          <p:cNvPr id="5" name="Rectangle 4">
            <a:extLst>
              <a:ext uri="{FF2B5EF4-FFF2-40B4-BE49-F238E27FC236}">
                <a16:creationId xmlns:a16="http://schemas.microsoft.com/office/drawing/2014/main" id="{300465AD-A586-4CC0-B4A4-43A023886B84}"/>
              </a:ext>
            </a:extLst>
          </p:cNvPr>
          <p:cNvSpPr/>
          <p:nvPr/>
        </p:nvSpPr>
        <p:spPr>
          <a:xfrm>
            <a:off x="742278" y="878919"/>
            <a:ext cx="11198710" cy="5139869"/>
          </a:xfrm>
          <a:prstGeom prst="rect">
            <a:avLst/>
          </a:prstGeom>
        </p:spPr>
        <p:txBody>
          <a:bodyPr wrap="square">
            <a:spAutoFit/>
          </a:bodyPr>
          <a:lstStyle/>
          <a:p>
            <a:r>
              <a:rPr lang="en-US" sz="2400" dirty="0"/>
              <a:t>Activation functions are an extremely important feature of the artificial neural networks. They basically decide whether a neuron should be activated or not. Whether the information that the neuron is receiving is relevant for the given information or should it be ignored.</a:t>
            </a:r>
          </a:p>
          <a:p>
            <a:endParaRPr lang="en-US" sz="2400" dirty="0"/>
          </a:p>
          <a:p>
            <a:endParaRPr lang="en-US" sz="2400" dirty="0"/>
          </a:p>
          <a:p>
            <a:endParaRPr lang="en-US" sz="2400" dirty="0"/>
          </a:p>
          <a:p>
            <a:endParaRPr lang="en-US" sz="2400" dirty="0"/>
          </a:p>
          <a:p>
            <a:r>
              <a:rPr lang="en-US" sz="2400" b="1" i="1" dirty="0">
                <a:solidFill>
                  <a:schemeClr val="accent6"/>
                </a:solidFill>
              </a:rPr>
              <a:t>The activation function is the non linear transformation that we do over the input signal. This transformed output is then seen to the next layer of neurons as input.</a:t>
            </a:r>
          </a:p>
          <a:p>
            <a:endParaRPr lang="en-US" sz="2400" dirty="0"/>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Linear </a:t>
            </a: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Activation Function </a:t>
            </a: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Non Linear </a:t>
            </a: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Activation Function</a:t>
            </a:r>
            <a:endParaRPr lang="en-US" sz="20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7C33F099-E8E0-472E-8CC5-C4ACC9773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5102" y="2669169"/>
            <a:ext cx="6173061" cy="981212"/>
          </a:xfrm>
          <a:prstGeom prst="rect">
            <a:avLst/>
          </a:prstGeom>
        </p:spPr>
      </p:pic>
    </p:spTree>
    <p:extLst>
      <p:ext uri="{BB962C8B-B14F-4D97-AF65-F5344CB8AC3E}">
        <p14:creationId xmlns:p14="http://schemas.microsoft.com/office/powerpoint/2010/main" val="1281121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What is an Activation Function?</a:t>
            </a:r>
          </a:p>
        </p:txBody>
      </p:sp>
      <p:sp>
        <p:nvSpPr>
          <p:cNvPr id="4" name="Rectangle 3">
            <a:extLst>
              <a:ext uri="{FF2B5EF4-FFF2-40B4-BE49-F238E27FC236}">
                <a16:creationId xmlns:a16="http://schemas.microsoft.com/office/drawing/2014/main" id="{66450FD9-2483-4C83-BCD7-BA72583F0933}"/>
              </a:ext>
            </a:extLst>
          </p:cNvPr>
          <p:cNvSpPr/>
          <p:nvPr/>
        </p:nvSpPr>
        <p:spPr>
          <a:xfrm>
            <a:off x="7155177" y="2851568"/>
            <a:ext cx="3277496" cy="3170099"/>
          </a:xfrm>
          <a:prstGeom prst="rect">
            <a:avLst/>
          </a:prstGeom>
        </p:spPr>
        <p:txBody>
          <a:bodyPr wrap="square">
            <a:spAutoFit/>
          </a:bodyPr>
          <a:lstStyle/>
          <a:p>
            <a:endParaRPr lang="en-US" sz="2800" b="1" dirty="0">
              <a:solidFill>
                <a:srgbClr val="595858"/>
              </a:solidFill>
              <a:effectLst>
                <a:outerShdw blurRad="38100" dist="38100" dir="2700000" algn="tl">
                  <a:srgbClr val="000000">
                    <a:alpha val="43137"/>
                  </a:srgbClr>
                </a:outerShdw>
              </a:effectLst>
              <a:latin typeface="roboto"/>
            </a:endParaRP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Threshold</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Sigmoid</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Tanh</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ReLU</a:t>
            </a:r>
          </a:p>
          <a:p>
            <a:pPr>
              <a:buFont typeface="+mj-lt"/>
              <a:buAutoNum type="arabicPeriod"/>
            </a:pPr>
            <a:r>
              <a:rPr lang="en-US" sz="2800" b="1" dirty="0">
                <a:solidFill>
                  <a:schemeClr val="accent6"/>
                </a:solidFill>
                <a:effectLst>
                  <a:outerShdw blurRad="38100" dist="38100" dir="2700000" algn="tl">
                    <a:srgbClr val="000000">
                      <a:alpha val="43137"/>
                    </a:srgbClr>
                  </a:outerShdw>
                </a:effectLst>
                <a:latin typeface="roboto"/>
              </a:rPr>
              <a:t>Leaky ReLU</a:t>
            </a:r>
          </a:p>
          <a:p>
            <a:pPr>
              <a:buFont typeface="+mj-lt"/>
              <a:buAutoNum type="arabicPeriod"/>
            </a:pPr>
            <a:r>
              <a:rPr lang="en-US" sz="3200" b="1" dirty="0">
                <a:solidFill>
                  <a:schemeClr val="accent6"/>
                </a:solidFill>
                <a:effectLst>
                  <a:outerShdw blurRad="38100" dist="38100" dir="2700000" algn="tl">
                    <a:srgbClr val="000000">
                      <a:alpha val="43137"/>
                    </a:srgbClr>
                  </a:outerShdw>
                </a:effectLst>
              </a:rPr>
              <a:t>SoftMax</a:t>
            </a:r>
            <a:endParaRPr lang="en-US" sz="2800" b="1" i="0" dirty="0">
              <a:solidFill>
                <a:schemeClr val="accent6"/>
              </a:solidFill>
              <a:effectLst>
                <a:outerShdw blurRad="38100" dist="38100" dir="2700000" algn="tl">
                  <a:srgbClr val="000000">
                    <a:alpha val="43137"/>
                  </a:srgbClr>
                </a:outerShdw>
              </a:effectLst>
              <a:latin typeface="roboto"/>
            </a:endParaRPr>
          </a:p>
        </p:txBody>
      </p:sp>
      <p:sp>
        <p:nvSpPr>
          <p:cNvPr id="6" name="Rectangle 5">
            <a:extLst>
              <a:ext uri="{FF2B5EF4-FFF2-40B4-BE49-F238E27FC236}">
                <a16:creationId xmlns:a16="http://schemas.microsoft.com/office/drawing/2014/main" id="{FE77F719-6B7E-42C2-8725-74DB3C524C16}"/>
              </a:ext>
            </a:extLst>
          </p:cNvPr>
          <p:cNvSpPr/>
          <p:nvPr/>
        </p:nvSpPr>
        <p:spPr>
          <a:xfrm>
            <a:off x="458080" y="871930"/>
            <a:ext cx="3448188" cy="707886"/>
          </a:xfrm>
          <a:prstGeom prst="rect">
            <a:avLst/>
          </a:prstGeom>
        </p:spPr>
        <p:txBody>
          <a:bodyPr wrap="none">
            <a:spAutoFit/>
          </a:bodyPr>
          <a:lstStyle/>
          <a:p>
            <a:r>
              <a:rPr lang="en-US" sz="4000" b="1" i="1" dirty="0"/>
              <a:t>Linear Function</a:t>
            </a:r>
          </a:p>
        </p:txBody>
      </p:sp>
      <p:sp>
        <p:nvSpPr>
          <p:cNvPr id="8" name="Rectangle 7">
            <a:extLst>
              <a:ext uri="{FF2B5EF4-FFF2-40B4-BE49-F238E27FC236}">
                <a16:creationId xmlns:a16="http://schemas.microsoft.com/office/drawing/2014/main" id="{5FC7300A-7DC6-458B-902D-51F302100E0A}"/>
              </a:ext>
            </a:extLst>
          </p:cNvPr>
          <p:cNvSpPr/>
          <p:nvPr/>
        </p:nvSpPr>
        <p:spPr>
          <a:xfrm>
            <a:off x="595969" y="2692832"/>
            <a:ext cx="4869538" cy="769441"/>
          </a:xfrm>
          <a:prstGeom prst="rect">
            <a:avLst/>
          </a:prstGeom>
        </p:spPr>
        <p:txBody>
          <a:bodyPr wrap="none">
            <a:spAutoFit/>
          </a:bodyPr>
          <a:lstStyle/>
          <a:p>
            <a:r>
              <a:rPr lang="en-US" sz="4400" b="1" i="1" dirty="0"/>
              <a:t>Non Linear Function</a:t>
            </a:r>
          </a:p>
        </p:txBody>
      </p:sp>
      <p:sp>
        <p:nvSpPr>
          <p:cNvPr id="9" name="Rectangle 8">
            <a:extLst>
              <a:ext uri="{FF2B5EF4-FFF2-40B4-BE49-F238E27FC236}">
                <a16:creationId xmlns:a16="http://schemas.microsoft.com/office/drawing/2014/main" id="{1705F8DC-067D-4C7D-9FA5-7F0D9C0ACC51}"/>
              </a:ext>
            </a:extLst>
          </p:cNvPr>
          <p:cNvSpPr/>
          <p:nvPr/>
        </p:nvSpPr>
        <p:spPr>
          <a:xfrm>
            <a:off x="231743" y="1673934"/>
            <a:ext cx="6096000" cy="707886"/>
          </a:xfrm>
          <a:prstGeom prst="rect">
            <a:avLst/>
          </a:prstGeom>
        </p:spPr>
        <p:txBody>
          <a:bodyPr>
            <a:spAutoFit/>
          </a:bodyPr>
          <a:lstStyle/>
          <a:p>
            <a:pPr algn="just"/>
            <a:r>
              <a:rPr lang="en-US" sz="2000" dirty="0">
                <a:effectLst>
                  <a:outerShdw blurRad="38100" dist="38100" dir="2700000" algn="tl">
                    <a:srgbClr val="000000">
                      <a:alpha val="43137"/>
                    </a:srgbClr>
                  </a:outerShdw>
                </a:effectLst>
              </a:rPr>
              <a:t>The function is a line or linear. Therefore, the output of the functions will not be confined between any range</a:t>
            </a:r>
          </a:p>
        </p:txBody>
      </p:sp>
      <p:pic>
        <p:nvPicPr>
          <p:cNvPr id="11" name="Picture 10">
            <a:extLst>
              <a:ext uri="{FF2B5EF4-FFF2-40B4-BE49-F238E27FC236}">
                <a16:creationId xmlns:a16="http://schemas.microsoft.com/office/drawing/2014/main" id="{D27036D4-31DA-4B57-B7E6-95571FACBC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5609" y="829815"/>
            <a:ext cx="2000250" cy="2009775"/>
          </a:xfrm>
          <a:prstGeom prst="rect">
            <a:avLst/>
          </a:prstGeom>
        </p:spPr>
      </p:pic>
      <p:sp>
        <p:nvSpPr>
          <p:cNvPr id="12" name="Rectangle 11">
            <a:extLst>
              <a:ext uri="{FF2B5EF4-FFF2-40B4-BE49-F238E27FC236}">
                <a16:creationId xmlns:a16="http://schemas.microsoft.com/office/drawing/2014/main" id="{9EBE8583-F904-4572-ADAF-C99A23F12AF9}"/>
              </a:ext>
            </a:extLst>
          </p:cNvPr>
          <p:cNvSpPr/>
          <p:nvPr/>
        </p:nvSpPr>
        <p:spPr>
          <a:xfrm>
            <a:off x="231743" y="3789918"/>
            <a:ext cx="6096000" cy="1938992"/>
          </a:xfrm>
          <a:prstGeom prst="rect">
            <a:avLst/>
          </a:prstGeom>
        </p:spPr>
        <p:txBody>
          <a:bodyPr>
            <a:spAutoFit/>
          </a:bodyPr>
          <a:lstStyle/>
          <a:p>
            <a:pPr algn="just"/>
            <a:r>
              <a:rPr lang="en-US" sz="2000" dirty="0"/>
              <a:t>They make it easy for the model to     generalize or adapt with variety of data and to differentiate between the output</a:t>
            </a:r>
          </a:p>
          <a:p>
            <a:pPr algn="just"/>
            <a:endParaRPr lang="en-US" sz="2000" dirty="0"/>
          </a:p>
          <a:p>
            <a:pPr algn="just"/>
            <a:r>
              <a:rPr lang="en-US" sz="2000" dirty="0"/>
              <a:t>The </a:t>
            </a:r>
            <a:r>
              <a:rPr lang="en-US" sz="2000" dirty="0">
                <a:solidFill>
                  <a:srgbClr val="FF0000"/>
                </a:solidFill>
              </a:rPr>
              <a:t>Nonlinear Activation </a:t>
            </a:r>
            <a:r>
              <a:rPr lang="en-US" sz="2000" dirty="0"/>
              <a:t>Functions are mainly divided on the basis of their </a:t>
            </a:r>
            <a:r>
              <a:rPr lang="en-US" sz="2000" b="1" dirty="0"/>
              <a:t>range or curves</a:t>
            </a:r>
            <a:endParaRPr lang="en-US" sz="2000" dirty="0"/>
          </a:p>
        </p:txBody>
      </p:sp>
    </p:spTree>
    <p:extLst>
      <p:ext uri="{BB962C8B-B14F-4D97-AF65-F5344CB8AC3E}">
        <p14:creationId xmlns:p14="http://schemas.microsoft.com/office/powerpoint/2010/main" val="1084413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Threshold Function?</a:t>
            </a:r>
          </a:p>
        </p:txBody>
      </p:sp>
      <p:pic>
        <p:nvPicPr>
          <p:cNvPr id="7" name="Picture 6">
            <a:extLst>
              <a:ext uri="{FF2B5EF4-FFF2-40B4-BE49-F238E27FC236}">
                <a16:creationId xmlns:a16="http://schemas.microsoft.com/office/drawing/2014/main" id="{DB59D48A-EFAE-49FD-BBD4-08DCBB46FA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7125" y="1004549"/>
            <a:ext cx="9497750" cy="4848902"/>
          </a:xfrm>
          <a:prstGeom prst="rect">
            <a:avLst/>
          </a:prstGeom>
        </p:spPr>
      </p:pic>
    </p:spTree>
    <p:extLst>
      <p:ext uri="{BB962C8B-B14F-4D97-AF65-F5344CB8AC3E}">
        <p14:creationId xmlns:p14="http://schemas.microsoft.com/office/powerpoint/2010/main" val="808109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Sigmoid Function?</a:t>
            </a:r>
          </a:p>
        </p:txBody>
      </p:sp>
      <p:pic>
        <p:nvPicPr>
          <p:cNvPr id="5" name="Picture 4">
            <a:extLst>
              <a:ext uri="{FF2B5EF4-FFF2-40B4-BE49-F238E27FC236}">
                <a16:creationId xmlns:a16="http://schemas.microsoft.com/office/drawing/2014/main" id="{CA6A49F1-837D-4934-8C06-7DA37BDFC8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0650" y="3216526"/>
            <a:ext cx="6166407" cy="3407920"/>
          </a:xfrm>
          <a:prstGeom prst="rect">
            <a:avLst/>
          </a:prstGeom>
        </p:spPr>
      </p:pic>
      <p:sp>
        <p:nvSpPr>
          <p:cNvPr id="6" name="Rectangle 5">
            <a:extLst>
              <a:ext uri="{FF2B5EF4-FFF2-40B4-BE49-F238E27FC236}">
                <a16:creationId xmlns:a16="http://schemas.microsoft.com/office/drawing/2014/main" id="{0AADE7E7-B547-4BCB-AB2A-37E2CEF82B22}"/>
              </a:ext>
            </a:extLst>
          </p:cNvPr>
          <p:cNvSpPr/>
          <p:nvPr/>
        </p:nvSpPr>
        <p:spPr>
          <a:xfrm>
            <a:off x="114747" y="832753"/>
            <a:ext cx="11940989" cy="1815882"/>
          </a:xfrm>
          <a:prstGeom prst="rect">
            <a:avLst/>
          </a:prstGeom>
        </p:spPr>
        <p:txBody>
          <a:bodyPr wrap="square">
            <a:spAutoFit/>
          </a:bodyPr>
          <a:lstStyle/>
          <a:p>
            <a:pPr algn="just"/>
            <a:r>
              <a:rPr lang="en-US" sz="2800" dirty="0"/>
              <a:t>The Sigmoid Function curve looks like a S-shape</a:t>
            </a:r>
          </a:p>
          <a:p>
            <a:pPr algn="just"/>
            <a:r>
              <a:rPr lang="en-US" sz="2800" dirty="0"/>
              <a:t>This function reduces extreme values or outliers in data without removing them.</a:t>
            </a:r>
          </a:p>
          <a:p>
            <a:pPr algn="just"/>
            <a:r>
              <a:rPr lang="en-US" sz="2800" dirty="0"/>
              <a:t>It converts independent variables of near infinite range into simple probabilities between 0 and 1, and most of its output will be very close to 0 or 1.</a:t>
            </a:r>
          </a:p>
        </p:txBody>
      </p:sp>
    </p:spTree>
    <p:extLst>
      <p:ext uri="{BB962C8B-B14F-4D97-AF65-F5344CB8AC3E}">
        <p14:creationId xmlns:p14="http://schemas.microsoft.com/office/powerpoint/2010/main" val="42492237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Rectifier (</a:t>
            </a:r>
            <a:r>
              <a:rPr lang="en-US" sz="4800" b="1" dirty="0" err="1">
                <a:effectLst>
                  <a:outerShdw blurRad="38100" dist="38100" dir="2700000" algn="tl">
                    <a:srgbClr val="000000">
                      <a:alpha val="43137"/>
                    </a:srgbClr>
                  </a:outerShdw>
                </a:effectLst>
              </a:rPr>
              <a:t>Relu</a:t>
            </a:r>
            <a:r>
              <a:rPr lang="en-US" sz="4800" b="1" dirty="0">
                <a:effectLst>
                  <a:outerShdw blurRad="38100" dist="38100" dir="2700000" algn="tl">
                    <a:srgbClr val="000000">
                      <a:alpha val="43137"/>
                    </a:srgbClr>
                  </a:outerShdw>
                </a:effectLst>
              </a:rPr>
              <a:t>) Function?</a:t>
            </a:r>
          </a:p>
        </p:txBody>
      </p:sp>
      <p:pic>
        <p:nvPicPr>
          <p:cNvPr id="6" name="Picture 5">
            <a:extLst>
              <a:ext uri="{FF2B5EF4-FFF2-40B4-BE49-F238E27FC236}">
                <a16:creationId xmlns:a16="http://schemas.microsoft.com/office/drawing/2014/main" id="{C226ED0A-54E2-4799-B787-272EB46D2A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2770" y="2441590"/>
            <a:ext cx="6360018" cy="3502422"/>
          </a:xfrm>
          <a:prstGeom prst="rect">
            <a:avLst/>
          </a:prstGeom>
        </p:spPr>
      </p:pic>
      <p:sp>
        <p:nvSpPr>
          <p:cNvPr id="7" name="Rectangle 6">
            <a:extLst>
              <a:ext uri="{FF2B5EF4-FFF2-40B4-BE49-F238E27FC236}">
                <a16:creationId xmlns:a16="http://schemas.microsoft.com/office/drawing/2014/main" id="{FFE44BFA-8AD3-41FA-818B-EE4C79C06C4B}"/>
              </a:ext>
            </a:extLst>
          </p:cNvPr>
          <p:cNvSpPr/>
          <p:nvPr/>
        </p:nvSpPr>
        <p:spPr>
          <a:xfrm>
            <a:off x="114748" y="871930"/>
            <a:ext cx="11600330" cy="1569660"/>
          </a:xfrm>
          <a:prstGeom prst="rect">
            <a:avLst/>
          </a:prstGeom>
        </p:spPr>
        <p:txBody>
          <a:bodyPr wrap="square">
            <a:spAutoFit/>
          </a:bodyPr>
          <a:lstStyle/>
          <a:p>
            <a:r>
              <a:rPr lang="en-US" sz="2400" dirty="0">
                <a:latin typeface="roboto"/>
              </a:rPr>
              <a:t>ReLU is the most widely used activation function while designing networks today. First things first, the ReLU function is non linear, which means we can easily backpropagate the errors and have multiple layers of neurons being activated by the ReLU function.</a:t>
            </a:r>
            <a:endParaRPr lang="en-US" sz="2400" dirty="0"/>
          </a:p>
        </p:txBody>
      </p:sp>
    </p:spTree>
    <p:extLst>
      <p:ext uri="{BB962C8B-B14F-4D97-AF65-F5344CB8AC3E}">
        <p14:creationId xmlns:p14="http://schemas.microsoft.com/office/powerpoint/2010/main" val="39787997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Leaky </a:t>
            </a:r>
            <a:r>
              <a:rPr lang="en-US" sz="4800" b="1" dirty="0" err="1">
                <a:effectLst>
                  <a:outerShdw blurRad="38100" dist="38100" dir="2700000" algn="tl">
                    <a:srgbClr val="000000">
                      <a:alpha val="43137"/>
                    </a:srgbClr>
                  </a:outerShdw>
                </a:effectLst>
              </a:rPr>
              <a:t>Relu</a:t>
            </a:r>
            <a:r>
              <a:rPr lang="en-US" sz="4800" b="1" dirty="0">
                <a:effectLst>
                  <a:outerShdw blurRad="38100" dist="38100" dir="2700000" algn="tl">
                    <a:srgbClr val="000000">
                      <a:alpha val="43137"/>
                    </a:srgbClr>
                  </a:outerShdw>
                </a:effectLst>
              </a:rPr>
              <a:t> Function?</a:t>
            </a:r>
          </a:p>
        </p:txBody>
      </p:sp>
      <p:sp>
        <p:nvSpPr>
          <p:cNvPr id="7" name="Rectangle 6">
            <a:extLst>
              <a:ext uri="{FF2B5EF4-FFF2-40B4-BE49-F238E27FC236}">
                <a16:creationId xmlns:a16="http://schemas.microsoft.com/office/drawing/2014/main" id="{FFE44BFA-8AD3-41FA-818B-EE4C79C06C4B}"/>
              </a:ext>
            </a:extLst>
          </p:cNvPr>
          <p:cNvSpPr/>
          <p:nvPr/>
        </p:nvSpPr>
        <p:spPr>
          <a:xfrm>
            <a:off x="114748" y="871930"/>
            <a:ext cx="11940988" cy="1569660"/>
          </a:xfrm>
          <a:prstGeom prst="rect">
            <a:avLst/>
          </a:prstGeom>
        </p:spPr>
        <p:txBody>
          <a:bodyPr wrap="square">
            <a:spAutoFit/>
          </a:bodyPr>
          <a:lstStyle/>
          <a:p>
            <a:r>
              <a:rPr lang="en-US" sz="2400" dirty="0"/>
              <a:t>Leaky ReLU function is nothing but an improved version of the ReLU function. As we saw that for the ReLU function, the gradient is 0 for x&lt;0, which made the neurons die for activations in that region. Leaky ReLU is defined to address this problem. Instead of defining the </a:t>
            </a:r>
            <a:r>
              <a:rPr lang="en-US" sz="2400" dirty="0" err="1"/>
              <a:t>Relu</a:t>
            </a:r>
            <a:r>
              <a:rPr lang="en-US" sz="2400" dirty="0"/>
              <a:t> function as 0 for x less than 0, we define it as a small linear component of x.</a:t>
            </a:r>
            <a:endParaRPr lang="en-US" sz="3200" dirty="0"/>
          </a:p>
        </p:txBody>
      </p:sp>
      <p:sp>
        <p:nvSpPr>
          <p:cNvPr id="4" name="Rectangle 3">
            <a:extLst>
              <a:ext uri="{FF2B5EF4-FFF2-40B4-BE49-F238E27FC236}">
                <a16:creationId xmlns:a16="http://schemas.microsoft.com/office/drawing/2014/main" id="{892E6300-DC60-41A2-A2DF-984B4095E6AE}"/>
              </a:ext>
            </a:extLst>
          </p:cNvPr>
          <p:cNvSpPr/>
          <p:nvPr/>
        </p:nvSpPr>
        <p:spPr>
          <a:xfrm>
            <a:off x="195430" y="5872378"/>
            <a:ext cx="11801139" cy="646331"/>
          </a:xfrm>
          <a:prstGeom prst="rect">
            <a:avLst/>
          </a:prstGeom>
        </p:spPr>
        <p:txBody>
          <a:bodyPr wrap="square">
            <a:spAutoFit/>
          </a:bodyPr>
          <a:lstStyle/>
          <a:p>
            <a:r>
              <a:rPr lang="en-US" b="1" dirty="0">
                <a:solidFill>
                  <a:schemeClr val="accent6"/>
                </a:solidFill>
                <a:latin typeface="roboto"/>
              </a:rPr>
              <a:t>What we have done here is that we have simply replaced the horizontal line with a non-zero, non-horizontal line. Here a is a small value like 0.01 or so.</a:t>
            </a:r>
            <a:endParaRPr lang="en-US" b="1" dirty="0">
              <a:solidFill>
                <a:schemeClr val="accent6"/>
              </a:solidFill>
            </a:endParaRPr>
          </a:p>
        </p:txBody>
      </p:sp>
      <p:pic>
        <p:nvPicPr>
          <p:cNvPr id="8" name="Picture 7">
            <a:extLst>
              <a:ext uri="{FF2B5EF4-FFF2-40B4-BE49-F238E27FC236}">
                <a16:creationId xmlns:a16="http://schemas.microsoft.com/office/drawing/2014/main" id="{AE39E7EB-8325-4A8C-A762-F49AD3D4A9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7084" y="2814188"/>
            <a:ext cx="4493334" cy="2821042"/>
          </a:xfrm>
          <a:prstGeom prst="rect">
            <a:avLst/>
          </a:prstGeom>
        </p:spPr>
      </p:pic>
    </p:spTree>
    <p:extLst>
      <p:ext uri="{BB962C8B-B14F-4D97-AF65-F5344CB8AC3E}">
        <p14:creationId xmlns:p14="http://schemas.microsoft.com/office/powerpoint/2010/main" val="12530025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Hyperbolic or Tangent Function?</a:t>
            </a:r>
          </a:p>
        </p:txBody>
      </p:sp>
      <p:pic>
        <p:nvPicPr>
          <p:cNvPr id="5" name="Picture 4">
            <a:extLst>
              <a:ext uri="{FF2B5EF4-FFF2-40B4-BE49-F238E27FC236}">
                <a16:creationId xmlns:a16="http://schemas.microsoft.com/office/drawing/2014/main" id="{4522E179-996F-4FD1-8EEF-83AA64DC98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1885" y="3471480"/>
            <a:ext cx="5523901" cy="2860496"/>
          </a:xfrm>
          <a:prstGeom prst="rect">
            <a:avLst/>
          </a:prstGeom>
        </p:spPr>
      </p:pic>
      <p:sp>
        <p:nvSpPr>
          <p:cNvPr id="7" name="Rectangle 6">
            <a:extLst>
              <a:ext uri="{FF2B5EF4-FFF2-40B4-BE49-F238E27FC236}">
                <a16:creationId xmlns:a16="http://schemas.microsoft.com/office/drawing/2014/main" id="{409D5C44-6B71-46C4-AEEC-D6A55DAF7752}"/>
              </a:ext>
            </a:extLst>
          </p:cNvPr>
          <p:cNvSpPr/>
          <p:nvPr/>
        </p:nvSpPr>
        <p:spPr>
          <a:xfrm>
            <a:off x="190054" y="1017543"/>
            <a:ext cx="11865682" cy="2308324"/>
          </a:xfrm>
          <a:prstGeom prst="rect">
            <a:avLst/>
          </a:prstGeom>
        </p:spPr>
        <p:txBody>
          <a:bodyPr wrap="square">
            <a:spAutoFit/>
          </a:bodyPr>
          <a:lstStyle/>
          <a:p>
            <a:pPr algn="just"/>
            <a:r>
              <a:rPr lang="en-US" sz="2400" dirty="0"/>
              <a:t>tanh is a hyperbolic trigonometric function</a:t>
            </a:r>
          </a:p>
          <a:p>
            <a:pPr algn="just"/>
            <a:r>
              <a:rPr lang="en-US" sz="2400" dirty="0"/>
              <a:t>The tangent represents a ratio between the opposite and adjacent sides of a right triangle, tanh represents the ratio of the hyperbolic sine to the hyperbolic cosine: tanh(</a:t>
            </a:r>
            <a:r>
              <a:rPr lang="en-US" sz="2400" i="1" dirty="0"/>
              <a:t>x</a:t>
            </a:r>
            <a:r>
              <a:rPr lang="en-US" sz="2400" dirty="0"/>
              <a:t>) = </a:t>
            </a:r>
            <a:r>
              <a:rPr lang="en-US" sz="2400" dirty="0" err="1"/>
              <a:t>sinh</a:t>
            </a:r>
            <a:r>
              <a:rPr lang="en-US" sz="2400" dirty="0"/>
              <a:t>(</a:t>
            </a:r>
            <a:r>
              <a:rPr lang="en-US" sz="2400" i="1" dirty="0"/>
              <a:t>x</a:t>
            </a:r>
            <a:r>
              <a:rPr lang="en-US" sz="2400" dirty="0"/>
              <a:t>) / </a:t>
            </a:r>
            <a:r>
              <a:rPr lang="en-US" sz="2400" dirty="0" err="1"/>
              <a:t>cosh</a:t>
            </a:r>
            <a:r>
              <a:rPr lang="en-US" sz="2400" dirty="0"/>
              <a:t>(</a:t>
            </a:r>
            <a:r>
              <a:rPr lang="en-US" sz="2400" i="1" dirty="0"/>
              <a:t>x</a:t>
            </a:r>
            <a:r>
              <a:rPr lang="en-US" sz="2400" dirty="0"/>
              <a:t>)</a:t>
            </a:r>
          </a:p>
          <a:p>
            <a:pPr algn="just"/>
            <a:r>
              <a:rPr lang="en-US" sz="2400" dirty="0"/>
              <a:t>Unlike the Sigmoid function, the normalized range of tanh is –1 to 1 The advantage of tanh is that it can deal more easily with negative numbers</a:t>
            </a:r>
          </a:p>
        </p:txBody>
      </p:sp>
    </p:spTree>
    <p:extLst>
      <p:ext uri="{BB962C8B-B14F-4D97-AF65-F5344CB8AC3E}">
        <p14:creationId xmlns:p14="http://schemas.microsoft.com/office/powerpoint/2010/main" val="22423172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SoftMax Function (for Multiple Classification)?</a:t>
            </a:r>
          </a:p>
        </p:txBody>
      </p:sp>
      <p:sp>
        <p:nvSpPr>
          <p:cNvPr id="7" name="Rectangle 6">
            <a:extLst>
              <a:ext uri="{FF2B5EF4-FFF2-40B4-BE49-F238E27FC236}">
                <a16:creationId xmlns:a16="http://schemas.microsoft.com/office/drawing/2014/main" id="{409D5C44-6B71-46C4-AEEC-D6A55DAF7752}"/>
              </a:ext>
            </a:extLst>
          </p:cNvPr>
          <p:cNvSpPr/>
          <p:nvPr/>
        </p:nvSpPr>
        <p:spPr>
          <a:xfrm>
            <a:off x="163159" y="871930"/>
            <a:ext cx="11865682" cy="3139321"/>
          </a:xfrm>
          <a:prstGeom prst="rect">
            <a:avLst/>
          </a:prstGeom>
        </p:spPr>
        <p:txBody>
          <a:bodyPr wrap="square">
            <a:spAutoFit/>
          </a:bodyPr>
          <a:lstStyle/>
          <a:p>
            <a:pPr algn="just"/>
            <a:r>
              <a:rPr lang="en-US" dirty="0"/>
              <a:t>SoftMax function calculates the probabilities distribution of the event over ‘n’ different events. In general way of saying, this function will calculate the probabilities of each target class over all possible target classes. Later the calculated probabilities will be helpful for determining the target class for the given inputs.</a:t>
            </a:r>
          </a:p>
          <a:p>
            <a:pPr algn="just"/>
            <a:endParaRPr lang="en-US" dirty="0"/>
          </a:p>
          <a:p>
            <a:pPr algn="just"/>
            <a:r>
              <a:rPr lang="en-US" dirty="0"/>
              <a:t>The main advantage of using </a:t>
            </a:r>
            <a:r>
              <a:rPr lang="en-US" dirty="0" err="1"/>
              <a:t>Softmax</a:t>
            </a:r>
            <a:r>
              <a:rPr lang="en-US" dirty="0"/>
              <a:t> is the output probabilities range. The range will 0 to 1, and the sum of all the probabilities will be equal to one. If the </a:t>
            </a:r>
            <a:r>
              <a:rPr lang="en-US" dirty="0" err="1"/>
              <a:t>softmax</a:t>
            </a:r>
            <a:r>
              <a:rPr lang="en-US" dirty="0"/>
              <a:t> function used for multi-classification model it returns the probabilities of each class and the target class will have the high probability.</a:t>
            </a:r>
          </a:p>
          <a:p>
            <a:pPr algn="just"/>
            <a:endParaRPr lang="en-US" dirty="0"/>
          </a:p>
          <a:p>
            <a:pPr algn="just"/>
            <a:r>
              <a:rPr lang="en-US" dirty="0"/>
              <a:t>The formula computes the exponential (e-power) of the given input value and the sum of exponential values of all the values in the inputs. Then the ratio of the exponential of the input value and the sum of exponential values is the output of the </a:t>
            </a:r>
            <a:r>
              <a:rPr lang="en-US" dirty="0" err="1"/>
              <a:t>softmax</a:t>
            </a:r>
            <a:r>
              <a:rPr lang="en-US" dirty="0"/>
              <a:t> function.</a:t>
            </a:r>
          </a:p>
        </p:txBody>
      </p:sp>
      <p:pic>
        <p:nvPicPr>
          <p:cNvPr id="18" name="Picture 17">
            <a:extLst>
              <a:ext uri="{FF2B5EF4-FFF2-40B4-BE49-F238E27FC236}">
                <a16:creationId xmlns:a16="http://schemas.microsoft.com/office/drawing/2014/main" id="{20AF21EA-8EBA-4FE1-8AEC-BD3A2A2BAE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4457327"/>
            <a:ext cx="4622756" cy="1562085"/>
          </a:xfrm>
          <a:prstGeom prst="rect">
            <a:avLst/>
          </a:prstGeom>
        </p:spPr>
      </p:pic>
      <p:pic>
        <p:nvPicPr>
          <p:cNvPr id="20" name="Picture 19">
            <a:extLst>
              <a:ext uri="{FF2B5EF4-FFF2-40B4-BE49-F238E27FC236}">
                <a16:creationId xmlns:a16="http://schemas.microsoft.com/office/drawing/2014/main" id="{7C119C28-E346-45FC-8EA1-D6241ACE3BA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29518" y="4193667"/>
            <a:ext cx="2670873" cy="2089406"/>
          </a:xfrm>
          <a:prstGeom prst="rect">
            <a:avLst/>
          </a:prstGeom>
        </p:spPr>
      </p:pic>
    </p:spTree>
    <p:extLst>
      <p:ext uri="{BB962C8B-B14F-4D97-AF65-F5344CB8AC3E}">
        <p14:creationId xmlns:p14="http://schemas.microsoft.com/office/powerpoint/2010/main" val="35417315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effectLst>
                  <a:outerShdw blurRad="38100" dist="38100" dir="2700000" algn="tl">
                    <a:srgbClr val="000000">
                      <a:alpha val="43137"/>
                    </a:srgbClr>
                  </a:outerShdw>
                </a:effectLst>
              </a:rPr>
              <a:t>Activation Function Example</a:t>
            </a:r>
          </a:p>
        </p:txBody>
      </p:sp>
      <p:pic>
        <p:nvPicPr>
          <p:cNvPr id="6" name="Picture 5">
            <a:extLst>
              <a:ext uri="{FF2B5EF4-FFF2-40B4-BE49-F238E27FC236}">
                <a16:creationId xmlns:a16="http://schemas.microsoft.com/office/drawing/2014/main" id="{6807914D-E739-4DC1-804D-23F7BAD0A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734" y="782665"/>
            <a:ext cx="11241590" cy="5155558"/>
          </a:xfrm>
          <a:prstGeom prst="rect">
            <a:avLst/>
          </a:prstGeom>
        </p:spPr>
      </p:pic>
    </p:spTree>
    <p:extLst>
      <p:ext uri="{BB962C8B-B14F-4D97-AF65-F5344CB8AC3E}">
        <p14:creationId xmlns:p14="http://schemas.microsoft.com/office/powerpoint/2010/main" val="3861313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Object 25">
            <a:extLst>
              <a:ext uri="{FF2B5EF4-FFF2-40B4-BE49-F238E27FC236}">
                <a16:creationId xmlns:a16="http://schemas.microsoft.com/office/drawing/2014/main" id="{F05566A6-55ED-E126-DB8A-8C4616CFE38B}"/>
              </a:ext>
            </a:extLst>
          </p:cNvPr>
          <p:cNvGraphicFramePr>
            <a:graphicFrameLocks noChangeAspect="1"/>
          </p:cNvGraphicFramePr>
          <p:nvPr/>
        </p:nvGraphicFramePr>
        <p:xfrm>
          <a:off x="321431" y="827772"/>
          <a:ext cx="11549138" cy="5553777"/>
        </p:xfrm>
        <a:graphic>
          <a:graphicData uri="http://schemas.openxmlformats.org/presentationml/2006/ole">
            <mc:AlternateContent xmlns:mc="http://schemas.openxmlformats.org/markup-compatibility/2006">
              <mc:Choice xmlns:v="urn:schemas-microsoft-com:vml" Requires="v">
                <p:oleObj name="Bitmap Image" r:id="rId2" imgW="4317840" imgH="2076480" progId="PBrush">
                  <p:embed/>
                </p:oleObj>
              </mc:Choice>
              <mc:Fallback>
                <p:oleObj name="Bitmap Image" r:id="rId2" imgW="4317840" imgH="2076480" progId="PBrush">
                  <p:embed/>
                  <p:pic>
                    <p:nvPicPr>
                      <p:cNvPr id="26" name="Object 25">
                        <a:extLst>
                          <a:ext uri="{FF2B5EF4-FFF2-40B4-BE49-F238E27FC236}">
                            <a16:creationId xmlns:a16="http://schemas.microsoft.com/office/drawing/2014/main" id="{F05566A6-55ED-E126-DB8A-8C4616CFE38B}"/>
                          </a:ext>
                        </a:extLst>
                      </p:cNvPr>
                      <p:cNvPicPr/>
                      <p:nvPr/>
                    </p:nvPicPr>
                    <p:blipFill>
                      <a:blip r:embed="rId3"/>
                      <a:stretch>
                        <a:fillRect/>
                      </a:stretch>
                    </p:blipFill>
                    <p:spPr>
                      <a:xfrm>
                        <a:off x="321431" y="827772"/>
                        <a:ext cx="11549138" cy="5553777"/>
                      </a:xfrm>
                      <a:prstGeom prst="rect">
                        <a:avLst/>
                      </a:prstGeom>
                    </p:spPr>
                  </p:pic>
                </p:oleObj>
              </mc:Fallback>
            </mc:AlternateContent>
          </a:graphicData>
        </a:graphic>
      </p:graphicFrame>
      <p:sp>
        <p:nvSpPr>
          <p:cNvPr id="27" name="TextBox 26">
            <a:extLst>
              <a:ext uri="{FF2B5EF4-FFF2-40B4-BE49-F238E27FC236}">
                <a16:creationId xmlns:a16="http://schemas.microsoft.com/office/drawing/2014/main" id="{D6B81295-4521-B6A7-525A-1AEE0D67ABEF}"/>
              </a:ext>
            </a:extLst>
          </p:cNvPr>
          <p:cNvSpPr txBox="1"/>
          <p:nvPr/>
        </p:nvSpPr>
        <p:spPr>
          <a:xfrm>
            <a:off x="164808" y="202131"/>
            <a:ext cx="11549137" cy="584775"/>
          </a:xfrm>
          <a:prstGeom prst="rect">
            <a:avLst/>
          </a:prstGeom>
          <a:noFill/>
        </p:spPr>
        <p:txBody>
          <a:bodyPr wrap="square" rtlCol="0">
            <a:spAutoFit/>
          </a:bodyPr>
          <a:lstStyle/>
          <a:p>
            <a:pPr algn="ctr"/>
            <a:r>
              <a:rPr lang="en-IN" sz="3200" dirty="0"/>
              <a:t>AI Related Subjects &amp; Field</a:t>
            </a:r>
          </a:p>
        </p:txBody>
      </p:sp>
    </p:spTree>
    <p:extLst>
      <p:ext uri="{BB962C8B-B14F-4D97-AF65-F5344CB8AC3E}">
        <p14:creationId xmlns:p14="http://schemas.microsoft.com/office/powerpoint/2010/main" val="37014649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3335DB-4F68-F6A9-3BCF-124BED1279D0}"/>
              </a:ext>
            </a:extLst>
          </p:cNvPr>
          <p:cNvPicPr>
            <a:picLocks noChangeAspect="1"/>
          </p:cNvPicPr>
          <p:nvPr/>
        </p:nvPicPr>
        <p:blipFill>
          <a:blip r:embed="rId2"/>
          <a:stretch>
            <a:fillRect/>
          </a:stretch>
        </p:blipFill>
        <p:spPr>
          <a:xfrm>
            <a:off x="0" y="-1"/>
            <a:ext cx="12192001" cy="6858001"/>
          </a:xfrm>
          <a:prstGeom prst="rect">
            <a:avLst/>
          </a:prstGeom>
        </p:spPr>
      </p:pic>
    </p:spTree>
    <p:extLst>
      <p:ext uri="{BB962C8B-B14F-4D97-AF65-F5344CB8AC3E}">
        <p14:creationId xmlns:p14="http://schemas.microsoft.com/office/powerpoint/2010/main" val="29567022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747" y="48203"/>
            <a:ext cx="12077252" cy="758413"/>
          </a:xfrm>
        </p:spPr>
        <p:txBody>
          <a:bodyPr>
            <a:noAutofit/>
          </a:bodyPr>
          <a:lstStyle/>
          <a:p>
            <a:r>
              <a:rPr lang="en-US" sz="4400" b="1" dirty="0"/>
              <a:t>How Neural Network Work with many neurons</a:t>
            </a:r>
            <a:endParaRPr lang="en-US" sz="4400" b="1" dirty="0">
              <a:solidFill>
                <a:schemeClr val="accent5"/>
              </a:solidFill>
            </a:endParaRPr>
          </a:p>
        </p:txBody>
      </p:sp>
      <p:pic>
        <p:nvPicPr>
          <p:cNvPr id="6" name="Picture 5">
            <a:extLst>
              <a:ext uri="{FF2B5EF4-FFF2-40B4-BE49-F238E27FC236}">
                <a16:creationId xmlns:a16="http://schemas.microsoft.com/office/drawing/2014/main" id="{4FC1BF20-37D4-4031-9A88-BB52D2FEEA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747" y="729342"/>
            <a:ext cx="11598282" cy="5070640"/>
          </a:xfrm>
          <a:prstGeom prst="rect">
            <a:avLst/>
          </a:prstGeom>
        </p:spPr>
      </p:pic>
    </p:spTree>
    <p:extLst>
      <p:ext uri="{BB962C8B-B14F-4D97-AF65-F5344CB8AC3E}">
        <p14:creationId xmlns:p14="http://schemas.microsoft.com/office/powerpoint/2010/main" val="31687222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a:t>
            </a:r>
            <a:endParaRPr lang="en-US" sz="4800" b="1" dirty="0">
              <a:solidFill>
                <a:schemeClr val="accent5"/>
              </a:solidFill>
            </a:endParaRPr>
          </a:p>
        </p:txBody>
      </p:sp>
      <p:sp>
        <p:nvSpPr>
          <p:cNvPr id="9" name="Rectangle 8">
            <a:extLst>
              <a:ext uri="{FF2B5EF4-FFF2-40B4-BE49-F238E27FC236}">
                <a16:creationId xmlns:a16="http://schemas.microsoft.com/office/drawing/2014/main" id="{AACD29C9-F01A-460F-8237-771B2CB1C267}"/>
              </a:ext>
            </a:extLst>
          </p:cNvPr>
          <p:cNvSpPr/>
          <p:nvPr/>
        </p:nvSpPr>
        <p:spPr>
          <a:xfrm>
            <a:off x="125505" y="1115587"/>
            <a:ext cx="11940989" cy="2677656"/>
          </a:xfrm>
          <a:prstGeom prst="rect">
            <a:avLst/>
          </a:prstGeom>
        </p:spPr>
        <p:txBody>
          <a:bodyPr wrap="square">
            <a:spAutoFit/>
          </a:bodyPr>
          <a:lstStyle/>
          <a:p>
            <a:pPr marL="457200" indent="-457200" algn="just">
              <a:buFont typeface="Wingdings" panose="05000000000000000000" pitchFamily="2" charset="2"/>
              <a:buChar char="v"/>
            </a:pPr>
            <a:r>
              <a:rPr lang="en-US" sz="2400" dirty="0">
                <a:latin typeface="Calibri" panose="020F0502020204030204" pitchFamily="34" charset="0"/>
                <a:cs typeface="Calibri" panose="020F0502020204030204" pitchFamily="34" charset="0"/>
              </a:rPr>
              <a:t>Back-propagation is the essence of neural net training. It is the method of fine-tuning the weights of a neural net based on the error rate obtained in the previous epoch (i.e., iteration). Proper tuning of the weights allows you to reduce error rates and to make the model reliable by increasing its generalization.</a:t>
            </a:r>
          </a:p>
          <a:p>
            <a:pPr marL="457200" indent="-457200" algn="just">
              <a:buFont typeface="Wingdings" panose="05000000000000000000" pitchFamily="2" charset="2"/>
              <a:buChar char="v"/>
            </a:pPr>
            <a:r>
              <a:rPr lang="en-US" sz="2400" dirty="0">
                <a:latin typeface="Calibri" panose="020F0502020204030204" pitchFamily="34" charset="0"/>
                <a:cs typeface="Calibri" panose="020F0502020204030204" pitchFamily="34" charset="0"/>
              </a:rPr>
              <a:t>Backpropagation is a short form for "backward propagation of errors." It is a standard method of training artificial neural networks. This method helps to calculate the gradient of a loss function with respects to all the weights in the network.</a:t>
            </a:r>
          </a:p>
        </p:txBody>
      </p:sp>
    </p:spTree>
    <p:extLst>
      <p:ext uri="{BB962C8B-B14F-4D97-AF65-F5344CB8AC3E}">
        <p14:creationId xmlns:p14="http://schemas.microsoft.com/office/powerpoint/2010/main" val="10634504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 ?</a:t>
            </a:r>
            <a:endParaRPr lang="en-US" sz="4800" b="1" dirty="0">
              <a:solidFill>
                <a:schemeClr val="accent5"/>
              </a:solidFill>
            </a:endParaRPr>
          </a:p>
        </p:txBody>
      </p:sp>
      <p:pic>
        <p:nvPicPr>
          <p:cNvPr id="5" name="Picture 4">
            <a:extLst>
              <a:ext uri="{FF2B5EF4-FFF2-40B4-BE49-F238E27FC236}">
                <a16:creationId xmlns:a16="http://schemas.microsoft.com/office/drawing/2014/main" id="{D1BD9918-F5FD-44FF-AABE-4BF3D74FE3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885" y="871930"/>
            <a:ext cx="11198711" cy="5000280"/>
          </a:xfrm>
          <a:prstGeom prst="rect">
            <a:avLst/>
          </a:prstGeom>
        </p:spPr>
      </p:pic>
    </p:spTree>
    <p:extLst>
      <p:ext uri="{BB962C8B-B14F-4D97-AF65-F5344CB8AC3E}">
        <p14:creationId xmlns:p14="http://schemas.microsoft.com/office/powerpoint/2010/main" val="250689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 ?</a:t>
            </a:r>
            <a:endParaRPr lang="en-US" sz="4800" b="1" dirty="0">
              <a:solidFill>
                <a:schemeClr val="accent5"/>
              </a:solidFill>
            </a:endParaRPr>
          </a:p>
        </p:txBody>
      </p:sp>
      <p:pic>
        <p:nvPicPr>
          <p:cNvPr id="6" name="Picture 5">
            <a:extLst>
              <a:ext uri="{FF2B5EF4-FFF2-40B4-BE49-F238E27FC236}">
                <a16:creationId xmlns:a16="http://schemas.microsoft.com/office/drawing/2014/main" id="{EA0668E4-C88A-422A-BDA2-EE3D0D30E5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161" y="1169782"/>
            <a:ext cx="11502656" cy="5038200"/>
          </a:xfrm>
          <a:prstGeom prst="rect">
            <a:avLst/>
          </a:prstGeom>
          <a:ln>
            <a:noFill/>
          </a:ln>
          <a:effectLst>
            <a:softEdge rad="112500"/>
          </a:effectLst>
        </p:spPr>
      </p:pic>
    </p:spTree>
    <p:extLst>
      <p:ext uri="{BB962C8B-B14F-4D97-AF65-F5344CB8AC3E}">
        <p14:creationId xmlns:p14="http://schemas.microsoft.com/office/powerpoint/2010/main" val="30774468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374" y="113517"/>
            <a:ext cx="12077252" cy="758413"/>
          </a:xfrm>
        </p:spPr>
        <p:txBody>
          <a:bodyPr>
            <a:noAutofit/>
          </a:bodyPr>
          <a:lstStyle/>
          <a:p>
            <a:r>
              <a:rPr lang="en-US" sz="4800" b="1" dirty="0"/>
              <a:t>Back Propagation in deep learning (epoch)</a:t>
            </a:r>
            <a:endParaRPr lang="en-US" sz="4800" b="1" dirty="0">
              <a:solidFill>
                <a:schemeClr val="accent5"/>
              </a:solidFill>
            </a:endParaRPr>
          </a:p>
        </p:txBody>
      </p:sp>
      <p:pic>
        <p:nvPicPr>
          <p:cNvPr id="5" name="Picture 4">
            <a:extLst>
              <a:ext uri="{FF2B5EF4-FFF2-40B4-BE49-F238E27FC236}">
                <a16:creationId xmlns:a16="http://schemas.microsoft.com/office/drawing/2014/main" id="{1C112AA9-C7C5-41F1-B3DE-214470E15A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764" y="1045225"/>
            <a:ext cx="11724471" cy="5336323"/>
          </a:xfrm>
          <a:prstGeom prst="rect">
            <a:avLst/>
          </a:prstGeom>
        </p:spPr>
      </p:pic>
    </p:spTree>
    <p:extLst>
      <p:ext uri="{BB962C8B-B14F-4D97-AF65-F5344CB8AC3E}">
        <p14:creationId xmlns:p14="http://schemas.microsoft.com/office/powerpoint/2010/main" val="565606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36</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12219536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5400" b="1" dirty="0">
                <a:solidFill>
                  <a:schemeClr val="tx1"/>
                </a:solidFill>
              </a:rPr>
              <a:t>What is </a:t>
            </a:r>
            <a:r>
              <a:rPr lang="en-US" sz="5400" b="1" dirty="0">
                <a:solidFill>
                  <a:schemeClr val="tx1"/>
                </a:solidFill>
                <a:effectLst>
                  <a:outerShdw blurRad="38100" dist="38100" dir="2700000" algn="tl">
                    <a:srgbClr val="000000">
                      <a:alpha val="43137"/>
                    </a:srgbClr>
                  </a:outerShdw>
                </a:effectLst>
              </a:rPr>
              <a:t>Bias ?</a:t>
            </a:r>
            <a:endParaRPr lang="en-US" sz="5400" b="1" dirty="0">
              <a:solidFill>
                <a:schemeClr val="tx1"/>
              </a:solidFill>
            </a:endParaRPr>
          </a:p>
        </p:txBody>
      </p:sp>
      <p:sp>
        <p:nvSpPr>
          <p:cNvPr id="5" name="Rectangle 4">
            <a:extLst>
              <a:ext uri="{FF2B5EF4-FFF2-40B4-BE49-F238E27FC236}">
                <a16:creationId xmlns:a16="http://schemas.microsoft.com/office/drawing/2014/main" id="{DFB99031-C882-4AFB-93D9-7E95BBA70FB8}"/>
              </a:ext>
            </a:extLst>
          </p:cNvPr>
          <p:cNvSpPr/>
          <p:nvPr/>
        </p:nvSpPr>
        <p:spPr>
          <a:xfrm>
            <a:off x="251011" y="920982"/>
            <a:ext cx="11940989" cy="3416320"/>
          </a:xfrm>
          <a:prstGeom prst="rect">
            <a:avLst/>
          </a:prstGeom>
        </p:spPr>
        <p:txBody>
          <a:bodyPr wrap="square">
            <a:spAutoFit/>
          </a:bodyPr>
          <a:lstStyle/>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Bias is just like an intercept added in a linear equation. It is an additional parameter in the Neural Network which is used to adjust the output along with the weighted sum of the inputs to the neuron. Moreover, bias value allows you to shift the activation function to either right or left.</a:t>
            </a:r>
          </a:p>
          <a:p>
            <a:pPr algn="ctr"/>
            <a:r>
              <a:rPr lang="en-US" sz="36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Output  =  sum (weights * inputs) + bias </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The output is calculated by multiplying the inputs with their weights and then passing it through an activation function like the Sigmoid function, etc. Here, bias acts like a constant which helps the model to fit the given data. The steepness of the Sigmoid depends on the weight of the inputs, a simpler way to understand bias is through a constant c of a linear function.</a:t>
            </a:r>
          </a:p>
          <a:p>
            <a:pPr algn="ctr"/>
            <a:r>
              <a:rPr lang="en-US" sz="4000" b="1" i="1" dirty="0">
                <a:latin typeface="Calibri" panose="020F0502020204030204" pitchFamily="34" charset="0"/>
                <a:cs typeface="Calibri" panose="020F0502020204030204" pitchFamily="34" charset="0"/>
              </a:rPr>
              <a:t>y =mx + c</a:t>
            </a:r>
          </a:p>
        </p:txBody>
      </p:sp>
    </p:spTree>
    <p:extLst>
      <p:ext uri="{BB962C8B-B14F-4D97-AF65-F5344CB8AC3E}">
        <p14:creationId xmlns:p14="http://schemas.microsoft.com/office/powerpoint/2010/main" val="32774217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4800" b="1" i="1" dirty="0">
                <a:solidFill>
                  <a:schemeClr val="tx1"/>
                </a:solidFill>
              </a:rPr>
              <a:t>What is </a:t>
            </a:r>
            <a:r>
              <a:rPr lang="en-US" sz="4800" b="1" i="1" dirty="0">
                <a:solidFill>
                  <a:schemeClr val="tx1"/>
                </a:solidFill>
                <a:effectLst>
                  <a:outerShdw blurRad="38100" dist="38100" dir="2700000" algn="tl">
                    <a:srgbClr val="000000">
                      <a:alpha val="43137"/>
                    </a:srgbClr>
                  </a:outerShdw>
                </a:effectLst>
              </a:rPr>
              <a:t>Bias ?</a:t>
            </a:r>
            <a:endParaRPr lang="en-US" sz="4800" b="1" i="1" dirty="0">
              <a:solidFill>
                <a:schemeClr val="tx1"/>
              </a:solidFill>
            </a:endParaRPr>
          </a:p>
        </p:txBody>
      </p:sp>
      <p:pic>
        <p:nvPicPr>
          <p:cNvPr id="6" name="Picture 5">
            <a:extLst>
              <a:ext uri="{FF2B5EF4-FFF2-40B4-BE49-F238E27FC236}">
                <a16:creationId xmlns:a16="http://schemas.microsoft.com/office/drawing/2014/main" id="{5CC8367A-B1ED-4C89-8F6B-9B01F0DD18A5}"/>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2344392" y="1222724"/>
            <a:ext cx="6671647" cy="4841870"/>
          </a:xfrm>
          <a:prstGeom prst="rect">
            <a:avLst/>
          </a:prstGeom>
        </p:spPr>
      </p:pic>
      <p:sp>
        <p:nvSpPr>
          <p:cNvPr id="7" name="Rectangle 6">
            <a:extLst>
              <a:ext uri="{FF2B5EF4-FFF2-40B4-BE49-F238E27FC236}">
                <a16:creationId xmlns:a16="http://schemas.microsoft.com/office/drawing/2014/main" id="{33CE965E-EB6A-4945-A455-DCD34A295F16}"/>
              </a:ext>
            </a:extLst>
          </p:cNvPr>
          <p:cNvSpPr/>
          <p:nvPr/>
        </p:nvSpPr>
        <p:spPr>
          <a:xfrm>
            <a:off x="5372234" y="3382049"/>
            <a:ext cx="2780364" cy="523220"/>
          </a:xfrm>
          <a:prstGeom prst="rect">
            <a:avLst/>
          </a:prstGeom>
        </p:spPr>
        <p:txBody>
          <a:bodyPr wrap="square">
            <a:spAutoFit/>
          </a:bodyPr>
          <a:lstStyle/>
          <a:p>
            <a:r>
              <a:rPr lang="en-US" sz="2800" b="1" i="1" dirty="0">
                <a:solidFill>
                  <a:schemeClr val="bg1"/>
                </a:solidFill>
                <a:effectLst>
                  <a:outerShdw blurRad="38100" dist="38100" dir="2700000" algn="tl">
                    <a:srgbClr val="000000">
                      <a:alpha val="43137"/>
                    </a:srgbClr>
                  </a:outerShdw>
                </a:effectLst>
              </a:rPr>
              <a:t>W * x + b </a:t>
            </a:r>
          </a:p>
        </p:txBody>
      </p:sp>
    </p:spTree>
    <p:extLst>
      <p:ext uri="{BB962C8B-B14F-4D97-AF65-F5344CB8AC3E}">
        <p14:creationId xmlns:p14="http://schemas.microsoft.com/office/powerpoint/2010/main" val="28383118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4000" b="1" i="1" dirty="0">
                <a:solidFill>
                  <a:schemeClr val="tx1"/>
                </a:solidFill>
                <a:latin typeface="Algerian" panose="04020705040A02060702" pitchFamily="82" charset="0"/>
              </a:rPr>
              <a:t>What is </a:t>
            </a:r>
            <a:r>
              <a:rPr lang="en-US" sz="4000" b="1" i="1" dirty="0">
                <a:solidFill>
                  <a:schemeClr val="tx1"/>
                </a:solidFill>
                <a:effectLst>
                  <a:outerShdw blurRad="38100" dist="38100" dir="2700000" algn="tl">
                    <a:srgbClr val="000000">
                      <a:alpha val="43137"/>
                    </a:srgbClr>
                  </a:outerShdw>
                </a:effectLst>
                <a:latin typeface="Algerian" panose="04020705040A02060702" pitchFamily="82" charset="0"/>
              </a:rPr>
              <a:t>Gradient Descent (BGD) </a:t>
            </a:r>
          </a:p>
        </p:txBody>
      </p:sp>
      <p:sp>
        <p:nvSpPr>
          <p:cNvPr id="4" name="Rectangle 3">
            <a:extLst>
              <a:ext uri="{FF2B5EF4-FFF2-40B4-BE49-F238E27FC236}">
                <a16:creationId xmlns:a16="http://schemas.microsoft.com/office/drawing/2014/main" id="{E96D1B16-4660-4E46-989D-8E2D25F2B030}"/>
              </a:ext>
            </a:extLst>
          </p:cNvPr>
          <p:cNvSpPr/>
          <p:nvPr/>
        </p:nvSpPr>
        <p:spPr>
          <a:xfrm>
            <a:off x="1" y="1030958"/>
            <a:ext cx="12191999" cy="2308324"/>
          </a:xfrm>
          <a:prstGeom prst="rect">
            <a:avLst/>
          </a:prstGeom>
        </p:spPr>
        <p:txBody>
          <a:bodyPr wrap="square">
            <a:spAutoFit/>
          </a:bodyPr>
          <a:lstStyle/>
          <a:p>
            <a:pPr algn="just"/>
            <a:r>
              <a:rPr lang="en-US" sz="2400" i="1" dirty="0">
                <a:latin typeface="Calibri" panose="020F0502020204030204" pitchFamily="34" charset="0"/>
                <a:cs typeface="Calibri" panose="020F0502020204030204" pitchFamily="34" charset="0"/>
              </a:rPr>
              <a:t>Gradient Descent is an optimization technique that is used to improve deep learning and neural network-based models by minimizing the cost function.</a:t>
            </a:r>
          </a:p>
          <a:p>
            <a:pPr algn="just"/>
            <a:endParaRPr lang="en-US" sz="2400" i="1" dirty="0">
              <a:latin typeface="Calibri" panose="020F0502020204030204" pitchFamily="34" charset="0"/>
              <a:cs typeface="Calibri" panose="020F0502020204030204" pitchFamily="34" charset="0"/>
            </a:endParaRPr>
          </a:p>
          <a:p>
            <a:pPr algn="just"/>
            <a:r>
              <a:rPr lang="en-US" sz="2400" dirty="0">
                <a:latin typeface="Calibri" panose="020F0502020204030204" pitchFamily="34" charset="0"/>
                <a:cs typeface="Calibri" panose="020F0502020204030204" pitchFamily="34" charset="0"/>
              </a:rPr>
              <a:t>Gradient Descent is a process that occurs in the </a:t>
            </a:r>
            <a:r>
              <a:rPr lang="en-US" sz="2400" b="1" dirty="0">
                <a:latin typeface="Calibri" panose="020F0502020204030204" pitchFamily="34" charset="0"/>
                <a:cs typeface="Calibri" panose="020F0502020204030204" pitchFamily="34" charset="0"/>
              </a:rPr>
              <a:t>backpropagation</a:t>
            </a:r>
            <a:r>
              <a:rPr lang="en-US" sz="2400" dirty="0">
                <a:latin typeface="Calibri" panose="020F0502020204030204" pitchFamily="34" charset="0"/>
                <a:cs typeface="Calibri" panose="020F0502020204030204" pitchFamily="34" charset="0"/>
              </a:rPr>
              <a:t> phase where the goal is to continuously resample the gradient of the model’s parameter in the opposite direction based on the weight </a:t>
            </a:r>
            <a:r>
              <a:rPr lang="en-US" sz="2400" i="1" dirty="0">
                <a:latin typeface="Calibri" panose="020F0502020204030204" pitchFamily="34" charset="0"/>
                <a:cs typeface="Calibri" panose="020F0502020204030204" pitchFamily="34" charset="0"/>
              </a:rPr>
              <a:t>w</a:t>
            </a:r>
            <a:r>
              <a:rPr lang="en-US" sz="2400" dirty="0">
                <a:latin typeface="Calibri" panose="020F0502020204030204" pitchFamily="34" charset="0"/>
                <a:cs typeface="Calibri" panose="020F0502020204030204" pitchFamily="34" charset="0"/>
              </a:rPr>
              <a:t>, updating consistently until we reach the </a:t>
            </a:r>
            <a:r>
              <a:rPr lang="en-US" sz="2400" b="1" dirty="0">
                <a:latin typeface="Calibri" panose="020F0502020204030204" pitchFamily="34" charset="0"/>
                <a:cs typeface="Calibri" panose="020F0502020204030204" pitchFamily="34" charset="0"/>
              </a:rPr>
              <a:t>global minimum </a:t>
            </a:r>
            <a:r>
              <a:rPr lang="en-US" sz="2400" dirty="0">
                <a:latin typeface="Calibri" panose="020F0502020204030204" pitchFamily="34" charset="0"/>
                <a:cs typeface="Calibri" panose="020F0502020204030204" pitchFamily="34" charset="0"/>
              </a:rPr>
              <a:t>of function </a:t>
            </a:r>
            <a:r>
              <a:rPr lang="en-US" sz="2400" i="1" dirty="0">
                <a:latin typeface="Calibri" panose="020F0502020204030204" pitchFamily="34" charset="0"/>
                <a:cs typeface="Calibri" panose="020F0502020204030204" pitchFamily="34" charset="0"/>
              </a:rPr>
              <a:t>J(w).</a:t>
            </a:r>
            <a:endParaRPr lang="en-US" sz="2400" dirty="0">
              <a:latin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88CB92B8-23A8-43EA-AB2F-A8BE04DB826F}"/>
              </a:ext>
            </a:extLst>
          </p:cNvPr>
          <p:cNvSpPr/>
          <p:nvPr/>
        </p:nvSpPr>
        <p:spPr>
          <a:xfrm>
            <a:off x="136264" y="4011160"/>
            <a:ext cx="12055736" cy="1200329"/>
          </a:xfrm>
          <a:prstGeom prst="rect">
            <a:avLst/>
          </a:prstGeom>
        </p:spPr>
        <p:txBody>
          <a:bodyPr wrap="square">
            <a:spAutoFit/>
          </a:bodyPr>
          <a:lstStyle/>
          <a:p>
            <a:pPr algn="just"/>
            <a:r>
              <a:rPr lang="en-US" sz="2400" dirty="0">
                <a:latin typeface="Calibri" panose="020F0502020204030204" pitchFamily="34" charset="0"/>
                <a:cs typeface="Calibri" panose="020F0502020204030204" pitchFamily="34" charset="0"/>
              </a:rPr>
              <a:t>More Precisely, Gradient descent is an algorithm, which is used to iterate through different combinations of weights in an optimal way.....to find the best combination of weights which has a minimum error.</a:t>
            </a:r>
          </a:p>
        </p:txBody>
      </p:sp>
    </p:spTree>
    <p:extLst>
      <p:ext uri="{BB962C8B-B14F-4D97-AF65-F5344CB8AC3E}">
        <p14:creationId xmlns:p14="http://schemas.microsoft.com/office/powerpoint/2010/main" val="2743075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D9E161C-FF91-89FA-0E66-E5D6D0D1B8EE}"/>
              </a:ext>
            </a:extLst>
          </p:cNvPr>
          <p:cNvSpPr txBox="1">
            <a:spLocks/>
          </p:cNvSpPr>
          <p:nvPr/>
        </p:nvSpPr>
        <p:spPr>
          <a:xfrm>
            <a:off x="1309036" y="43033"/>
            <a:ext cx="9105499" cy="171839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i="1" dirty="0">
                <a:solidFill>
                  <a:schemeClr val="tx1"/>
                </a:solidFill>
                <a:effectLst>
                  <a:outerShdw blurRad="38100" dist="38100" dir="2700000" algn="tl">
                    <a:srgbClr val="000000">
                      <a:alpha val="43137"/>
                    </a:srgbClr>
                  </a:outerShdw>
                </a:effectLst>
              </a:rPr>
              <a:t>So, What do you think, what is Deep Learning</a:t>
            </a:r>
          </a:p>
        </p:txBody>
      </p:sp>
      <p:sp>
        <p:nvSpPr>
          <p:cNvPr id="6" name="Rectangle 5">
            <a:extLst>
              <a:ext uri="{FF2B5EF4-FFF2-40B4-BE49-F238E27FC236}">
                <a16:creationId xmlns:a16="http://schemas.microsoft.com/office/drawing/2014/main" id="{6BB6557F-2704-2C6D-25EB-0A6FE105FD7C}"/>
              </a:ext>
            </a:extLst>
          </p:cNvPr>
          <p:cNvSpPr/>
          <p:nvPr/>
        </p:nvSpPr>
        <p:spPr>
          <a:xfrm>
            <a:off x="687358" y="2149892"/>
            <a:ext cx="6013524" cy="3046988"/>
          </a:xfrm>
          <a:prstGeom prst="rect">
            <a:avLst/>
          </a:prstGeom>
        </p:spPr>
        <p:txBody>
          <a:bodyPr wrap="square">
            <a:spAutoFit/>
          </a:bodyPr>
          <a:lstStyle/>
          <a:p>
            <a:pPr algn="just"/>
            <a:r>
              <a:rPr lang="en-US" sz="3200" b="1" i="1" dirty="0">
                <a:solidFill>
                  <a:schemeClr val="accent4"/>
                </a:solidFill>
              </a:rPr>
              <a:t>Deep learning is a machine learning technique that learns features and task directly from the data, where data may by images, text or sound!</a:t>
            </a:r>
          </a:p>
        </p:txBody>
      </p:sp>
      <p:pic>
        <p:nvPicPr>
          <p:cNvPr id="7" name="Picture 6">
            <a:extLst>
              <a:ext uri="{FF2B5EF4-FFF2-40B4-BE49-F238E27FC236}">
                <a16:creationId xmlns:a16="http://schemas.microsoft.com/office/drawing/2014/main" id="{FDD74A0C-A21A-C040-4380-681FFB13DA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2689" y="2215160"/>
            <a:ext cx="4412036" cy="3691704"/>
          </a:xfrm>
          <a:prstGeom prst="rect">
            <a:avLst/>
          </a:prstGeom>
        </p:spPr>
      </p:pic>
    </p:spTree>
    <p:extLst>
      <p:ext uri="{BB962C8B-B14F-4D97-AF65-F5344CB8AC3E}">
        <p14:creationId xmlns:p14="http://schemas.microsoft.com/office/powerpoint/2010/main" val="10782392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sz="4400" b="1" i="1" dirty="0">
                <a:solidFill>
                  <a:schemeClr val="tx1"/>
                </a:solidFill>
                <a:effectLst>
                  <a:outerShdw blurRad="38100" dist="38100" dir="2700000" algn="tl">
                    <a:srgbClr val="000000">
                      <a:alpha val="43137"/>
                    </a:srgbClr>
                  </a:outerShdw>
                </a:effectLst>
                <a:latin typeface="medium-content-serif-font"/>
              </a:rPr>
              <a:t>Brute force algorithm</a:t>
            </a:r>
            <a:endParaRPr lang="en-US" sz="4400" b="1" dirty="0">
              <a:solidFill>
                <a:schemeClr val="tx1"/>
              </a:solidFill>
              <a:effectLst>
                <a:outerShdw blurRad="38100" dist="38100" dir="2700000" algn="tl">
                  <a:srgbClr val="000000">
                    <a:alpha val="43137"/>
                  </a:srgbClr>
                </a:outerShdw>
              </a:effectLst>
            </a:endParaRPr>
          </a:p>
        </p:txBody>
      </p:sp>
      <p:pic>
        <p:nvPicPr>
          <p:cNvPr id="11" name="Picture 10">
            <a:extLst>
              <a:ext uri="{FF2B5EF4-FFF2-40B4-BE49-F238E27FC236}">
                <a16:creationId xmlns:a16="http://schemas.microsoft.com/office/drawing/2014/main" id="{EF9EDD61-70C6-4981-96BE-C1C35A4C2626}"/>
              </a:ext>
            </a:extLst>
          </p:cNvPr>
          <p:cNvPicPr>
            <a:picLocks noChangeAspect="1"/>
          </p:cNvPicPr>
          <p:nvPr/>
        </p:nvPicPr>
        <p:blipFill>
          <a:blip r:embed="rId2"/>
          <a:stretch>
            <a:fillRect/>
          </a:stretch>
        </p:blipFill>
        <p:spPr>
          <a:xfrm>
            <a:off x="301604" y="1065354"/>
            <a:ext cx="7570080" cy="3698617"/>
          </a:xfrm>
          <a:prstGeom prst="rect">
            <a:avLst/>
          </a:prstGeom>
        </p:spPr>
      </p:pic>
      <p:sp>
        <p:nvSpPr>
          <p:cNvPr id="12" name="Rectangle 11">
            <a:extLst>
              <a:ext uri="{FF2B5EF4-FFF2-40B4-BE49-F238E27FC236}">
                <a16:creationId xmlns:a16="http://schemas.microsoft.com/office/drawing/2014/main" id="{E9998E09-12D8-4048-B222-9538F2727947}"/>
              </a:ext>
            </a:extLst>
          </p:cNvPr>
          <p:cNvSpPr/>
          <p:nvPr/>
        </p:nvSpPr>
        <p:spPr>
          <a:xfrm>
            <a:off x="404261" y="4908344"/>
            <a:ext cx="11525970" cy="1015663"/>
          </a:xfrm>
          <a:prstGeom prst="rect">
            <a:avLst/>
          </a:prstGeom>
        </p:spPr>
        <p:txBody>
          <a:bodyPr wrap="square">
            <a:spAutoFit/>
          </a:bodyPr>
          <a:lstStyle/>
          <a:p>
            <a:r>
              <a:rPr lang="en-US" sz="2000" b="1" dirty="0">
                <a:latin typeface="arial" panose="020B0604020202020204" pitchFamily="34" charset="0"/>
              </a:rPr>
              <a:t>Brute Force Algorithms</a:t>
            </a:r>
            <a:r>
              <a:rPr lang="en-US" sz="2000" dirty="0">
                <a:latin typeface="arial" panose="020B0604020202020204" pitchFamily="34" charset="0"/>
              </a:rPr>
              <a:t> refers to a programming style that does not include any shortcuts to improve performance, but instead relies on sheer computing power to try all possibilities until the solution to a problem is found. A classic example is the traveling salesman problem (TSP).</a:t>
            </a:r>
            <a:endParaRPr lang="en-US" sz="2000" dirty="0"/>
          </a:p>
        </p:txBody>
      </p:sp>
      <p:sp>
        <p:nvSpPr>
          <p:cNvPr id="13" name="Rectangle 12">
            <a:extLst>
              <a:ext uri="{FF2B5EF4-FFF2-40B4-BE49-F238E27FC236}">
                <a16:creationId xmlns:a16="http://schemas.microsoft.com/office/drawing/2014/main" id="{E7C26107-A011-412C-94E7-BEB5A61E0B89}"/>
              </a:ext>
            </a:extLst>
          </p:cNvPr>
          <p:cNvSpPr/>
          <p:nvPr/>
        </p:nvSpPr>
        <p:spPr>
          <a:xfrm>
            <a:off x="7997582" y="1426436"/>
            <a:ext cx="4194418" cy="523220"/>
          </a:xfrm>
          <a:prstGeom prst="rect">
            <a:avLst/>
          </a:prstGeom>
        </p:spPr>
        <p:txBody>
          <a:bodyPr wrap="none">
            <a:spAutoFit/>
          </a:bodyPr>
          <a:lstStyle/>
          <a:p>
            <a:r>
              <a:rPr lang="en-US" sz="2800" b="1" dirty="0">
                <a:effectLst>
                  <a:outerShdw blurRad="38100" dist="38100" dir="2700000" algn="tl">
                    <a:srgbClr val="000000">
                      <a:alpha val="43137"/>
                    </a:srgbClr>
                  </a:outerShdw>
                </a:effectLst>
              </a:rPr>
              <a:t>Curse of dimensionality</a:t>
            </a:r>
          </a:p>
        </p:txBody>
      </p:sp>
    </p:spTree>
    <p:extLst>
      <p:ext uri="{BB962C8B-B14F-4D97-AF65-F5344CB8AC3E}">
        <p14:creationId xmlns:p14="http://schemas.microsoft.com/office/powerpoint/2010/main" val="32975945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br>
              <a:rPr lang="en-US" sz="5400" b="1" dirty="0"/>
            </a:br>
            <a:r>
              <a:rPr lang="en-US" sz="5400" b="1" dirty="0">
                <a:solidFill>
                  <a:schemeClr val="tx1"/>
                </a:solidFill>
                <a:latin typeface="Calibri" panose="020F0502020204030204" pitchFamily="34" charset="0"/>
                <a:cs typeface="Calibri" panose="020F0502020204030204" pitchFamily="34" charset="0"/>
              </a:rPr>
              <a:t>What is </a:t>
            </a:r>
            <a:r>
              <a:rPr lang="en-US" sz="5400" b="1" i="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Gradient Descent ?</a:t>
            </a:r>
            <a:endParaRPr lang="en-US" sz="5400" b="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946988C4-D585-49BC-BD95-05EA0B3221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1185" y="1264445"/>
            <a:ext cx="6575556" cy="5154618"/>
          </a:xfrm>
          <a:prstGeom prst="rect">
            <a:avLst/>
          </a:prstGeom>
        </p:spPr>
      </p:pic>
    </p:spTree>
    <p:extLst>
      <p:ext uri="{BB962C8B-B14F-4D97-AF65-F5344CB8AC3E}">
        <p14:creationId xmlns:p14="http://schemas.microsoft.com/office/powerpoint/2010/main" val="11572014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sz="5400" b="1" i="1" dirty="0">
                <a:solidFill>
                  <a:schemeClr val="tx1"/>
                </a:solidFill>
              </a:rPr>
              <a:t>Stochastic gradient descent</a:t>
            </a:r>
            <a:endParaRPr lang="en-US" sz="5400" b="1" i="1" dirty="0">
              <a:solidFill>
                <a:schemeClr val="tx1"/>
              </a:solidFill>
              <a:effectLst>
                <a:outerShdw blurRad="38100" dist="38100" dir="2700000" algn="tl">
                  <a:srgbClr val="000000">
                    <a:alpha val="43137"/>
                  </a:srgbClr>
                </a:outerShdw>
              </a:effectLst>
            </a:endParaRPr>
          </a:p>
        </p:txBody>
      </p:sp>
      <p:sp>
        <p:nvSpPr>
          <p:cNvPr id="5" name="Rectangle 4">
            <a:extLst>
              <a:ext uri="{FF2B5EF4-FFF2-40B4-BE49-F238E27FC236}">
                <a16:creationId xmlns:a16="http://schemas.microsoft.com/office/drawing/2014/main" id="{87720938-5EB9-4324-91D6-2625A7E257CC}"/>
              </a:ext>
            </a:extLst>
          </p:cNvPr>
          <p:cNvSpPr/>
          <p:nvPr/>
        </p:nvSpPr>
        <p:spPr>
          <a:xfrm>
            <a:off x="251012" y="1503609"/>
            <a:ext cx="11366681" cy="3046988"/>
          </a:xfrm>
          <a:prstGeom prst="rect">
            <a:avLst/>
          </a:prstGeom>
        </p:spPr>
        <p:txBody>
          <a:bodyPr wrap="square">
            <a:spAutoFit/>
          </a:bodyPr>
          <a:lstStyle/>
          <a:p>
            <a:pPr algn="just"/>
            <a:r>
              <a:rPr lang="en-US" sz="2400" dirty="0">
                <a:latin typeface="Calibri" panose="020F0502020204030204" pitchFamily="34" charset="0"/>
                <a:cs typeface="Calibri" panose="020F0502020204030204" pitchFamily="34" charset="0"/>
              </a:rPr>
              <a:t>The word ‘</a:t>
            </a:r>
            <a:r>
              <a:rPr lang="en-US" sz="2400" i="1" dirty="0">
                <a:latin typeface="Calibri" panose="020F0502020204030204" pitchFamily="34" charset="0"/>
                <a:cs typeface="Calibri" panose="020F0502020204030204" pitchFamily="34" charset="0"/>
              </a:rPr>
              <a:t>stochastic</a:t>
            </a:r>
            <a:r>
              <a:rPr lang="en-US" sz="2400" dirty="0">
                <a:latin typeface="Calibri" panose="020F0502020204030204" pitchFamily="34" charset="0"/>
                <a:cs typeface="Calibri" panose="020F0502020204030204" pitchFamily="34" charset="0"/>
              </a:rPr>
              <a:t>‘ means a system or a process that is linked with a random probability. Hence, in Stochastic Gradient Descent, a few samples are selected randomly instead of the whole data set for each iteration. In Gradient Descent, there is a term called “batch” which denotes the total number of samples from a dataset that is used for calculating the gradient for each iteration. In typical Gradient Descent optimization, like Batch Gradient Descent, the batch is taken to be the whole dataset. Although, using the whole dataset is really useful for getting to the minima in a less noisy or less random manner, but the problem arises when our datasets get really huge.</a:t>
            </a:r>
            <a:endParaRPr lang="en-US" sz="2400" b="1" dirty="0">
              <a:solidFill>
                <a:srgbClr val="00B05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375939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Stochastic gradient descent</a:t>
            </a:r>
          </a:p>
        </p:txBody>
      </p:sp>
      <p:sp>
        <p:nvSpPr>
          <p:cNvPr id="5" name="Rectangle 4">
            <a:extLst>
              <a:ext uri="{FF2B5EF4-FFF2-40B4-BE49-F238E27FC236}">
                <a16:creationId xmlns:a16="http://schemas.microsoft.com/office/drawing/2014/main" id="{87720938-5EB9-4324-91D6-2625A7E257CC}"/>
              </a:ext>
            </a:extLst>
          </p:cNvPr>
          <p:cNvSpPr/>
          <p:nvPr/>
        </p:nvSpPr>
        <p:spPr>
          <a:xfrm>
            <a:off x="114747" y="774126"/>
            <a:ext cx="11940988" cy="1384995"/>
          </a:xfrm>
          <a:prstGeom prst="rect">
            <a:avLst/>
          </a:prstGeom>
        </p:spPr>
        <p:txBody>
          <a:bodyPr wrap="square">
            <a:spAutoFit/>
          </a:bodyPr>
          <a:lstStyle/>
          <a:p>
            <a:r>
              <a:rPr lang="en-US" sz="2800" b="1" dirty="0">
                <a:latin typeface="Calibri" panose="020F0502020204030204" pitchFamily="34" charset="0"/>
                <a:cs typeface="Calibri" panose="020F0502020204030204" pitchFamily="34" charset="0"/>
              </a:rPr>
              <a:t>Stochastic gradient descent</a:t>
            </a:r>
            <a:r>
              <a:rPr lang="en-US" sz="2800" dirty="0">
                <a:latin typeface="Calibri" panose="020F0502020204030204" pitchFamily="34" charset="0"/>
                <a:cs typeface="Calibri" panose="020F0502020204030204" pitchFamily="34" charset="0"/>
              </a:rPr>
              <a:t> (often abbreviated SGD) is an iterative method for optimizing an objective function with suitable smoothness properties (e.g. differentiable or subdifferentiable).                     </a:t>
            </a:r>
            <a:r>
              <a:rPr lang="en-US" sz="2800" b="1" dirty="0">
                <a:solidFill>
                  <a:srgbClr val="FF0000"/>
                </a:solidFill>
                <a:latin typeface="Calibri" panose="020F0502020204030204" pitchFamily="34" charset="0"/>
                <a:cs typeface="Calibri" panose="020F0502020204030204" pitchFamily="34" charset="0"/>
              </a:rPr>
              <a:t>~Convex Loss function~</a:t>
            </a:r>
          </a:p>
        </p:txBody>
      </p:sp>
      <p:pic>
        <p:nvPicPr>
          <p:cNvPr id="6" name="Picture 5">
            <a:extLst>
              <a:ext uri="{FF2B5EF4-FFF2-40B4-BE49-F238E27FC236}">
                <a16:creationId xmlns:a16="http://schemas.microsoft.com/office/drawing/2014/main" id="{7CD18CCB-08E8-4858-ACFC-7954FD9A15F7}"/>
              </a:ext>
            </a:extLst>
          </p:cNvPr>
          <p:cNvPicPr>
            <a:picLocks noChangeAspect="1"/>
          </p:cNvPicPr>
          <p:nvPr/>
        </p:nvPicPr>
        <p:blipFill>
          <a:blip r:embed="rId2"/>
          <a:stretch>
            <a:fillRect/>
          </a:stretch>
        </p:blipFill>
        <p:spPr>
          <a:xfrm>
            <a:off x="5686899" y="2602125"/>
            <a:ext cx="6218080" cy="3777564"/>
          </a:xfrm>
          <a:prstGeom prst="rect">
            <a:avLst/>
          </a:prstGeom>
        </p:spPr>
      </p:pic>
      <p:pic>
        <p:nvPicPr>
          <p:cNvPr id="8" name="Picture 7">
            <a:extLst>
              <a:ext uri="{FF2B5EF4-FFF2-40B4-BE49-F238E27FC236}">
                <a16:creationId xmlns:a16="http://schemas.microsoft.com/office/drawing/2014/main" id="{941CE91F-D286-4B1A-8615-9F7DBCC937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021" y="2602125"/>
            <a:ext cx="4818899" cy="3777564"/>
          </a:xfrm>
          <a:prstGeom prst="rect">
            <a:avLst/>
          </a:prstGeom>
        </p:spPr>
      </p:pic>
    </p:spTree>
    <p:extLst>
      <p:ext uri="{BB962C8B-B14F-4D97-AF65-F5344CB8AC3E}">
        <p14:creationId xmlns:p14="http://schemas.microsoft.com/office/powerpoint/2010/main" val="2177177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Stochastic gradient descent</a:t>
            </a:r>
          </a:p>
        </p:txBody>
      </p:sp>
      <p:pic>
        <p:nvPicPr>
          <p:cNvPr id="5" name="Picture 4">
            <a:extLst>
              <a:ext uri="{FF2B5EF4-FFF2-40B4-BE49-F238E27FC236}">
                <a16:creationId xmlns:a16="http://schemas.microsoft.com/office/drawing/2014/main" id="{7C5B56D1-2EEC-4A62-B626-43C69B848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755" y="1139459"/>
            <a:ext cx="11574490" cy="5268060"/>
          </a:xfrm>
          <a:prstGeom prst="rect">
            <a:avLst/>
          </a:prstGeom>
        </p:spPr>
      </p:pic>
      <p:sp>
        <p:nvSpPr>
          <p:cNvPr id="7" name="Subtitle 6">
            <a:extLst>
              <a:ext uri="{FF2B5EF4-FFF2-40B4-BE49-F238E27FC236}">
                <a16:creationId xmlns:a16="http://schemas.microsoft.com/office/drawing/2014/main" id="{70E15793-31C9-373A-A49D-638C68A068AB}"/>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25171627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Stochastic gradient descent</a:t>
            </a:r>
          </a:p>
        </p:txBody>
      </p:sp>
      <p:pic>
        <p:nvPicPr>
          <p:cNvPr id="4" name="Picture 3">
            <a:extLst>
              <a:ext uri="{FF2B5EF4-FFF2-40B4-BE49-F238E27FC236}">
                <a16:creationId xmlns:a16="http://schemas.microsoft.com/office/drawing/2014/main" id="{0BA3D8A8-98C3-46FE-A045-C6D0DFCBCE45}"/>
              </a:ext>
            </a:extLst>
          </p:cNvPr>
          <p:cNvPicPr>
            <a:picLocks noChangeAspect="1"/>
          </p:cNvPicPr>
          <p:nvPr/>
        </p:nvPicPr>
        <p:blipFill>
          <a:blip r:embed="rId2"/>
          <a:stretch>
            <a:fillRect/>
          </a:stretch>
        </p:blipFill>
        <p:spPr>
          <a:xfrm>
            <a:off x="297043" y="1079974"/>
            <a:ext cx="11483965" cy="4849188"/>
          </a:xfrm>
          <a:prstGeom prst="rect">
            <a:avLst/>
          </a:prstGeom>
        </p:spPr>
      </p:pic>
    </p:spTree>
    <p:extLst>
      <p:ext uri="{BB962C8B-B14F-4D97-AF65-F5344CB8AC3E}">
        <p14:creationId xmlns:p14="http://schemas.microsoft.com/office/powerpoint/2010/main" val="4252566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sz="5400" b="1" i="1" dirty="0">
                <a:solidFill>
                  <a:schemeClr val="tx1"/>
                </a:solidFill>
              </a:rPr>
              <a:t>Mini Batch gradient descent</a:t>
            </a:r>
            <a:endParaRPr lang="en-US" sz="5400" b="1" i="1" dirty="0">
              <a:solidFill>
                <a:schemeClr val="tx1"/>
              </a:solidFill>
              <a:effectLst>
                <a:outerShdw blurRad="38100" dist="38100" dir="2700000" algn="tl">
                  <a:srgbClr val="000000">
                    <a:alpha val="43137"/>
                  </a:srgbClr>
                </a:outerShdw>
              </a:effectLst>
            </a:endParaRPr>
          </a:p>
        </p:txBody>
      </p:sp>
      <p:sp>
        <p:nvSpPr>
          <p:cNvPr id="5" name="Rectangle 4">
            <a:extLst>
              <a:ext uri="{FF2B5EF4-FFF2-40B4-BE49-F238E27FC236}">
                <a16:creationId xmlns:a16="http://schemas.microsoft.com/office/drawing/2014/main" id="{42384B86-FC29-43EF-95CA-5CE8FDD6F9B0}"/>
              </a:ext>
            </a:extLst>
          </p:cNvPr>
          <p:cNvSpPr/>
          <p:nvPr/>
        </p:nvSpPr>
        <p:spPr>
          <a:xfrm>
            <a:off x="512780" y="1043108"/>
            <a:ext cx="11166437" cy="3785652"/>
          </a:xfrm>
          <a:prstGeom prst="rect">
            <a:avLst/>
          </a:prstGeom>
        </p:spPr>
        <p:txBody>
          <a:bodyPr wrap="square">
            <a:spAutoFit/>
          </a:bodyPr>
          <a:lstStyle/>
          <a:p>
            <a:pPr algn="just" fontAlgn="base"/>
            <a:r>
              <a:rPr lang="en-US" sz="2400" dirty="0">
                <a:latin typeface="Calibri" panose="020F0502020204030204" pitchFamily="34" charset="0"/>
                <a:cs typeface="Calibri" panose="020F0502020204030204" pitchFamily="34" charset="0"/>
              </a:rPr>
              <a:t>Mini-batch gradient descent is a variation of the gradient descent algorithm that splits the training dataset into small batches that are used to calculate model error and update model coefficients.</a:t>
            </a:r>
          </a:p>
          <a:p>
            <a:pPr algn="just" fontAlgn="base"/>
            <a:endParaRPr lang="en-US" sz="2400" dirty="0">
              <a:latin typeface="Calibri" panose="020F0502020204030204" pitchFamily="34" charset="0"/>
              <a:cs typeface="Calibri" panose="020F0502020204030204" pitchFamily="34" charset="0"/>
            </a:endParaRPr>
          </a:p>
          <a:p>
            <a:pPr algn="just" fontAlgn="base"/>
            <a:r>
              <a:rPr lang="en-US" sz="2400" dirty="0">
                <a:latin typeface="Calibri" panose="020F0502020204030204" pitchFamily="34" charset="0"/>
                <a:cs typeface="Calibri" panose="020F0502020204030204" pitchFamily="34" charset="0"/>
              </a:rPr>
              <a:t>Implementations may choose to sum the gradient over the mini-batch which further reduces the variance of the gradient.</a:t>
            </a:r>
          </a:p>
          <a:p>
            <a:pPr algn="just" fontAlgn="base"/>
            <a:endParaRPr lang="en-US" sz="2400" dirty="0">
              <a:latin typeface="Calibri" panose="020F0502020204030204" pitchFamily="34" charset="0"/>
              <a:cs typeface="Calibri" panose="020F0502020204030204" pitchFamily="34" charset="0"/>
            </a:endParaRPr>
          </a:p>
          <a:p>
            <a:pPr algn="just" fontAlgn="base"/>
            <a:r>
              <a:rPr lang="en-US" sz="2400" dirty="0">
                <a:latin typeface="Calibri" panose="020F0502020204030204" pitchFamily="34" charset="0"/>
                <a:cs typeface="Calibri" panose="020F0502020204030204" pitchFamily="34" charset="0"/>
              </a:rPr>
              <a:t>Mini-batch gradient descent seeks to find a balance between the robustness of stochastic gradient descent and the efficiency of batch gradient descent. It is the most common implementation of gradient descent used in the field of deep learning.</a:t>
            </a:r>
            <a:endParaRPr lang="en-US" sz="2400" b="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329370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8915" y="43032"/>
            <a:ext cx="10654169" cy="877950"/>
          </a:xfrm>
        </p:spPr>
        <p:txBody>
          <a:bodyPr>
            <a:noAutofit/>
          </a:bodyPr>
          <a:lstStyle/>
          <a:p>
            <a:r>
              <a:rPr lang="en-US" b="1" i="1" dirty="0">
                <a:solidFill>
                  <a:schemeClr val="tx1"/>
                </a:solidFill>
              </a:rPr>
              <a:t>Mini Batch gradient descent</a:t>
            </a:r>
          </a:p>
        </p:txBody>
      </p:sp>
      <p:pic>
        <p:nvPicPr>
          <p:cNvPr id="7" name="Picture 6">
            <a:extLst>
              <a:ext uri="{FF2B5EF4-FFF2-40B4-BE49-F238E27FC236}">
                <a16:creationId xmlns:a16="http://schemas.microsoft.com/office/drawing/2014/main" id="{AD52FCE5-FAA7-4632-B385-47FA71C685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1188" y="1065359"/>
            <a:ext cx="9426478" cy="3776147"/>
          </a:xfrm>
          <a:prstGeom prst="rect">
            <a:avLst/>
          </a:prstGeom>
        </p:spPr>
      </p:pic>
      <p:sp>
        <p:nvSpPr>
          <p:cNvPr id="4" name="Rectangle 3">
            <a:extLst>
              <a:ext uri="{FF2B5EF4-FFF2-40B4-BE49-F238E27FC236}">
                <a16:creationId xmlns:a16="http://schemas.microsoft.com/office/drawing/2014/main" id="{7F4480C2-7C70-4E1C-B9A5-8C6246700C58}"/>
              </a:ext>
            </a:extLst>
          </p:cNvPr>
          <p:cNvSpPr/>
          <p:nvPr/>
        </p:nvSpPr>
        <p:spPr>
          <a:xfrm>
            <a:off x="901188" y="5167122"/>
            <a:ext cx="9426478" cy="523220"/>
          </a:xfrm>
          <a:prstGeom prst="rect">
            <a:avLst/>
          </a:prstGeom>
        </p:spPr>
        <p:txBody>
          <a:bodyPr wrap="square">
            <a:spAutoFit/>
          </a:bodyPr>
          <a:lstStyle/>
          <a:p>
            <a:r>
              <a:rPr lang="en-US" sz="2800" dirty="0">
                <a:solidFill>
                  <a:srgbClr val="FF0000"/>
                </a:solidFill>
              </a:rPr>
              <a:t>BGD 			         SGD			     MBGD</a:t>
            </a:r>
          </a:p>
        </p:txBody>
      </p:sp>
    </p:spTree>
    <p:extLst>
      <p:ext uri="{BB962C8B-B14F-4D97-AF65-F5344CB8AC3E}">
        <p14:creationId xmlns:p14="http://schemas.microsoft.com/office/powerpoint/2010/main" val="20139024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rotWithShape="1">
          <a:blip r:embed="rId2"/>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3032"/>
            <a:ext cx="10654169" cy="619768"/>
          </a:xfrm>
        </p:spPr>
        <p:txBody>
          <a:bodyPr>
            <a:noAutofit/>
          </a:bodyPr>
          <a:lstStyle/>
          <a:p>
            <a:r>
              <a:rPr lang="en-US" sz="3600" b="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Perceptron (Multilayer Perceptron) &amp; ANN</a:t>
            </a:r>
          </a:p>
        </p:txBody>
      </p:sp>
      <p:sp>
        <p:nvSpPr>
          <p:cNvPr id="8" name="Rectangle 7">
            <a:extLst>
              <a:ext uri="{FF2B5EF4-FFF2-40B4-BE49-F238E27FC236}">
                <a16:creationId xmlns:a16="http://schemas.microsoft.com/office/drawing/2014/main" id="{F60E289F-7F08-4426-A754-A7D6FC917172}"/>
              </a:ext>
            </a:extLst>
          </p:cNvPr>
          <p:cNvSpPr/>
          <p:nvPr/>
        </p:nvSpPr>
        <p:spPr>
          <a:xfrm>
            <a:off x="114745" y="762893"/>
            <a:ext cx="11940989" cy="584775"/>
          </a:xfrm>
          <a:prstGeom prst="rect">
            <a:avLst/>
          </a:prstGeom>
        </p:spPr>
        <p:txBody>
          <a:bodyPr wrap="square">
            <a:spAutoFit/>
          </a:bodyPr>
          <a:lstStyle/>
          <a:p>
            <a:r>
              <a:rPr lang="en-US" sz="1600" b="1" dirty="0">
                <a:solidFill>
                  <a:schemeClr val="bg1"/>
                </a:solidFill>
                <a:latin typeface="Calibri" panose="020F0502020204030204" pitchFamily="34" charset="0"/>
                <a:cs typeface="Calibri" panose="020F0502020204030204" pitchFamily="34" charset="0"/>
              </a:rPr>
              <a:t>A perceptron is a network with two layers, one input and one output. ... Artificial neural network, which has input layer, output layer, and two or more trainable weight layers (consisting of Perceptron's) is called multilayer perceptron or MLP.</a:t>
            </a:r>
          </a:p>
        </p:txBody>
      </p:sp>
      <p:pic>
        <p:nvPicPr>
          <p:cNvPr id="9" name="Picture 8">
            <a:extLst>
              <a:ext uri="{FF2B5EF4-FFF2-40B4-BE49-F238E27FC236}">
                <a16:creationId xmlns:a16="http://schemas.microsoft.com/office/drawing/2014/main" id="{33B0EF06-E76C-473A-8DA9-7B9FEAA4FA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068" y="1550347"/>
            <a:ext cx="5276481" cy="2528368"/>
          </a:xfrm>
          <a:prstGeom prst="rect">
            <a:avLst/>
          </a:prstGeom>
        </p:spPr>
      </p:pic>
      <p:pic>
        <p:nvPicPr>
          <p:cNvPr id="11" name="Picture 10">
            <a:extLst>
              <a:ext uri="{FF2B5EF4-FFF2-40B4-BE49-F238E27FC236}">
                <a16:creationId xmlns:a16="http://schemas.microsoft.com/office/drawing/2014/main" id="{1D8949AE-8CA8-4FC0-8A3A-3DDE8C5375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29619" y="1318001"/>
            <a:ext cx="4092138" cy="2878804"/>
          </a:xfrm>
          <a:prstGeom prst="rect">
            <a:avLst/>
          </a:prstGeom>
        </p:spPr>
      </p:pic>
      <p:sp>
        <p:nvSpPr>
          <p:cNvPr id="7" name="Arrow: Left-Right 6">
            <a:extLst>
              <a:ext uri="{FF2B5EF4-FFF2-40B4-BE49-F238E27FC236}">
                <a16:creationId xmlns:a16="http://schemas.microsoft.com/office/drawing/2014/main" id="{BE4F8A0D-A254-CD5C-F0F9-6982DE8DF16C}"/>
              </a:ext>
            </a:extLst>
          </p:cNvPr>
          <p:cNvSpPr/>
          <p:nvPr/>
        </p:nvSpPr>
        <p:spPr>
          <a:xfrm>
            <a:off x="5464549" y="2303834"/>
            <a:ext cx="1965070" cy="45356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Left-Right 9">
            <a:extLst>
              <a:ext uri="{FF2B5EF4-FFF2-40B4-BE49-F238E27FC236}">
                <a16:creationId xmlns:a16="http://schemas.microsoft.com/office/drawing/2014/main" id="{A22CDD39-33AF-27B3-BFAB-B65908F7E783}"/>
              </a:ext>
            </a:extLst>
          </p:cNvPr>
          <p:cNvSpPr/>
          <p:nvPr/>
        </p:nvSpPr>
        <p:spPr>
          <a:xfrm rot="19514626">
            <a:off x="6462127" y="4097534"/>
            <a:ext cx="1280652" cy="45356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extLst>
              <a:ext uri="{FF2B5EF4-FFF2-40B4-BE49-F238E27FC236}">
                <a16:creationId xmlns:a16="http://schemas.microsoft.com/office/drawing/2014/main" id="{1B982B4C-61D4-DE38-9647-1CC53CFA21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95206" y="3904352"/>
            <a:ext cx="4401587" cy="3042804"/>
          </a:xfrm>
          <a:prstGeom prst="rect">
            <a:avLst/>
          </a:prstGeom>
        </p:spPr>
      </p:pic>
    </p:spTree>
    <p:extLst>
      <p:ext uri="{BB962C8B-B14F-4D97-AF65-F5344CB8AC3E}">
        <p14:creationId xmlns:p14="http://schemas.microsoft.com/office/powerpoint/2010/main" val="32337740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3032"/>
            <a:ext cx="10654169" cy="619768"/>
          </a:xfrm>
        </p:spPr>
        <p:txBody>
          <a:bodyPr>
            <a:noAutofit/>
          </a:bodyPr>
          <a:lstStyle/>
          <a:p>
            <a:r>
              <a:rPr lang="en-US" sz="3600" b="1"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Feedforward Neural Network</a:t>
            </a:r>
          </a:p>
        </p:txBody>
      </p:sp>
      <p:sp>
        <p:nvSpPr>
          <p:cNvPr id="5" name="Rectangle 4">
            <a:extLst>
              <a:ext uri="{FF2B5EF4-FFF2-40B4-BE49-F238E27FC236}">
                <a16:creationId xmlns:a16="http://schemas.microsoft.com/office/drawing/2014/main" id="{04DDFBE3-37CF-45BF-97D4-0AF7D2035D09}"/>
              </a:ext>
            </a:extLst>
          </p:cNvPr>
          <p:cNvSpPr/>
          <p:nvPr/>
        </p:nvSpPr>
        <p:spPr>
          <a:xfrm>
            <a:off x="0" y="596168"/>
            <a:ext cx="12192000" cy="3046988"/>
          </a:xfrm>
          <a:prstGeom prst="rect">
            <a:avLst/>
          </a:prstGeom>
        </p:spPr>
        <p:txBody>
          <a:bodyPr wrap="square">
            <a:spAutoFit/>
          </a:bodyPr>
          <a:lstStyle/>
          <a:p>
            <a:pPr algn="just"/>
            <a:r>
              <a:rPr lang="en-US" sz="2400" dirty="0">
                <a:latin typeface="Calibri" panose="020F0502020204030204" pitchFamily="34" charset="0"/>
                <a:cs typeface="Calibri" panose="020F0502020204030204" pitchFamily="34" charset="0"/>
              </a:rPr>
              <a:t>It is one of the simplest types of artificial neural networks. In a feedforward neural network, the data passes through different input nodes until it reaches the output node. In other words, the data moves in only one direction from the first range until it reaches the output node. It is also known as a front propagating wave which is usually obtained using a graded activation function. Unlike more complex types of neural networks, backpropagation and data move in only one direction. A feedforward neural network may consist of a single layer or may contain hidden layers. In a feedful neural network, the products of the inputs and their weights are calculated. This is then fed to the output.</a:t>
            </a:r>
          </a:p>
        </p:txBody>
      </p:sp>
      <p:pic>
        <p:nvPicPr>
          <p:cNvPr id="7" name="Picture 6">
            <a:extLst>
              <a:ext uri="{FF2B5EF4-FFF2-40B4-BE49-F238E27FC236}">
                <a16:creationId xmlns:a16="http://schemas.microsoft.com/office/drawing/2014/main" id="{E7DF6EA5-F2D5-4B05-83F2-8E9CB10021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5878" y="3758754"/>
            <a:ext cx="5177566" cy="2817565"/>
          </a:xfrm>
          <a:prstGeom prst="rect">
            <a:avLst/>
          </a:prstGeom>
        </p:spPr>
      </p:pic>
      <p:sp>
        <p:nvSpPr>
          <p:cNvPr id="4" name="Rectangle 3">
            <a:extLst>
              <a:ext uri="{FF2B5EF4-FFF2-40B4-BE49-F238E27FC236}">
                <a16:creationId xmlns:a16="http://schemas.microsoft.com/office/drawing/2014/main" id="{01D58F07-F686-4C07-96DF-A9A06CF3CD32}"/>
              </a:ext>
            </a:extLst>
          </p:cNvPr>
          <p:cNvSpPr/>
          <p:nvPr/>
        </p:nvSpPr>
        <p:spPr>
          <a:xfrm>
            <a:off x="347829" y="4015518"/>
            <a:ext cx="5748171" cy="2062103"/>
          </a:xfrm>
          <a:prstGeom prst="rect">
            <a:avLst/>
          </a:prstGeom>
        </p:spPr>
        <p:txBody>
          <a:bodyPr wrap="square">
            <a:spAutoFit/>
          </a:bodyPr>
          <a:lstStyle/>
          <a:p>
            <a:r>
              <a:rPr lang="en-US" sz="2400" b="1" dirty="0">
                <a:latin typeface="Calibri" panose="020F0502020204030204" pitchFamily="34" charset="0"/>
                <a:cs typeface="Calibri" panose="020F0502020204030204" pitchFamily="34" charset="0"/>
              </a:rPr>
              <a:t>whereas</a:t>
            </a:r>
          </a:p>
          <a:p>
            <a:r>
              <a:rPr lang="en-US" sz="2400" b="1" dirty="0">
                <a:latin typeface="Calibri" panose="020F0502020204030204" pitchFamily="34" charset="0"/>
                <a:cs typeface="Calibri" panose="020F0502020204030204" pitchFamily="34" charset="0"/>
              </a:rPr>
              <a:t>Backpropagation</a:t>
            </a:r>
            <a:r>
              <a:rPr lang="en-US" sz="2000" dirty="0">
                <a:latin typeface="Calibri" panose="020F0502020204030204" pitchFamily="34" charset="0"/>
                <a:cs typeface="Calibri" panose="020F0502020204030204" pitchFamily="34" charset="0"/>
              </a:rPr>
              <a:t> is a </a:t>
            </a:r>
            <a:r>
              <a:rPr lang="en-US" sz="2000" b="1" dirty="0">
                <a:latin typeface="Calibri" panose="020F0502020204030204" pitchFamily="34" charset="0"/>
                <a:cs typeface="Calibri" panose="020F0502020204030204" pitchFamily="34" charset="0"/>
              </a:rPr>
              <a:t>training algorithm</a:t>
            </a:r>
            <a:r>
              <a:rPr lang="en-US" sz="2000" dirty="0">
                <a:latin typeface="Calibri" panose="020F0502020204030204" pitchFamily="34" charset="0"/>
                <a:cs typeface="Calibri" panose="020F0502020204030204" pitchFamily="34" charset="0"/>
              </a:rPr>
              <a:t> consisting of 2 steps: </a:t>
            </a:r>
          </a:p>
          <a:p>
            <a:pPr fontAlgn="base">
              <a:buFont typeface="Arial" panose="020B0604020202020204" pitchFamily="34" charset="0"/>
              <a:buChar char="•"/>
            </a:pPr>
            <a:r>
              <a:rPr lang="en-US" sz="2000" b="1" dirty="0">
                <a:latin typeface="Calibri" panose="020F0502020204030204" pitchFamily="34" charset="0"/>
                <a:cs typeface="Calibri" panose="020F0502020204030204" pitchFamily="34" charset="0"/>
              </a:rPr>
              <a:t>Feedforward</a:t>
            </a:r>
            <a:r>
              <a:rPr lang="en-US" sz="2000" dirty="0">
                <a:latin typeface="Calibri" panose="020F0502020204030204" pitchFamily="34" charset="0"/>
                <a:cs typeface="Calibri" panose="020F0502020204030204" pitchFamily="34" charset="0"/>
              </a:rPr>
              <a:t> the values.</a:t>
            </a:r>
          </a:p>
          <a:p>
            <a:pPr fontAlgn="base">
              <a:buFont typeface="Arial" panose="020B0604020202020204" pitchFamily="34" charset="0"/>
              <a:buChar char="•"/>
            </a:pPr>
            <a:r>
              <a:rPr lang="en-US" sz="2000" b="1" dirty="0">
                <a:latin typeface="Calibri" panose="020F0502020204030204" pitchFamily="34" charset="0"/>
                <a:cs typeface="Calibri" panose="020F0502020204030204" pitchFamily="34" charset="0"/>
              </a:rPr>
              <a:t>Calculate the error</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propagate it back</a:t>
            </a:r>
            <a:r>
              <a:rPr lang="en-US" sz="2000" dirty="0">
                <a:latin typeface="Calibri" panose="020F0502020204030204" pitchFamily="34" charset="0"/>
                <a:cs typeface="Calibri" panose="020F0502020204030204" pitchFamily="34" charset="0"/>
              </a:rPr>
              <a:t> to the earlier layers. </a:t>
            </a:r>
          </a:p>
        </p:txBody>
      </p:sp>
    </p:spTree>
    <p:extLst>
      <p:ext uri="{BB962C8B-B14F-4D97-AF65-F5344CB8AC3E}">
        <p14:creationId xmlns:p14="http://schemas.microsoft.com/office/powerpoint/2010/main" val="2707868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AD06F-9B5B-9E5C-6F20-4140868AEE45}"/>
              </a:ext>
            </a:extLst>
          </p:cNvPr>
          <p:cNvSpPr>
            <a:spLocks noGrp="1"/>
          </p:cNvSpPr>
          <p:nvPr>
            <p:ph type="title"/>
          </p:nvPr>
        </p:nvSpPr>
        <p:spPr>
          <a:xfrm>
            <a:off x="913795" y="259882"/>
            <a:ext cx="10353762" cy="1039529"/>
          </a:xfrm>
        </p:spPr>
        <p:txBody>
          <a:bodyPr>
            <a:normAutofit/>
          </a:bodyPr>
          <a:lstStyle/>
          <a:p>
            <a:r>
              <a:rPr lang="en-IN" sz="4800" dirty="0"/>
              <a:t>Why Deep Learning?</a:t>
            </a:r>
          </a:p>
        </p:txBody>
      </p:sp>
      <p:graphicFrame>
        <p:nvGraphicFramePr>
          <p:cNvPr id="4" name="Object 3">
            <a:extLst>
              <a:ext uri="{FF2B5EF4-FFF2-40B4-BE49-F238E27FC236}">
                <a16:creationId xmlns:a16="http://schemas.microsoft.com/office/drawing/2014/main" id="{A7CE0611-D31E-1CB3-53EA-53FE91244601}"/>
              </a:ext>
            </a:extLst>
          </p:cNvPr>
          <p:cNvGraphicFramePr>
            <a:graphicFrameLocks noChangeAspect="1"/>
          </p:cNvGraphicFramePr>
          <p:nvPr>
            <p:extLst>
              <p:ext uri="{D42A27DB-BD31-4B8C-83A1-F6EECF244321}">
                <p14:modId xmlns:p14="http://schemas.microsoft.com/office/powerpoint/2010/main" val="591928323"/>
              </p:ext>
            </p:extLst>
          </p:nvPr>
        </p:nvGraphicFramePr>
        <p:xfrm>
          <a:off x="352554" y="1433795"/>
          <a:ext cx="5942021" cy="3657967"/>
        </p:xfrm>
        <a:graphic>
          <a:graphicData uri="http://schemas.openxmlformats.org/presentationml/2006/ole">
            <mc:AlternateContent xmlns:mc="http://schemas.openxmlformats.org/markup-compatibility/2006">
              <mc:Choice xmlns:v="urn:schemas-microsoft-com:vml" Requires="v">
                <p:oleObj name="Bitmap Image" r:id="rId2" imgW="6508800" imgH="4006800" progId="PBrush">
                  <p:embed/>
                </p:oleObj>
              </mc:Choice>
              <mc:Fallback>
                <p:oleObj name="Bitmap Image" r:id="rId2" imgW="6508800" imgH="4006800" progId="PBrush">
                  <p:embed/>
                  <p:pic>
                    <p:nvPicPr>
                      <p:cNvPr id="0" name=""/>
                      <p:cNvPicPr/>
                      <p:nvPr/>
                    </p:nvPicPr>
                    <p:blipFill>
                      <a:blip r:embed="rId3"/>
                      <a:stretch>
                        <a:fillRect/>
                      </a:stretch>
                    </p:blipFill>
                    <p:spPr>
                      <a:xfrm>
                        <a:off x="352554" y="1433795"/>
                        <a:ext cx="5942021" cy="365796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21B19511-3612-405A-696C-A9C1F70EF8AF}"/>
              </a:ext>
            </a:extLst>
          </p:cNvPr>
          <p:cNvGraphicFramePr>
            <a:graphicFrameLocks noChangeAspect="1"/>
          </p:cNvGraphicFramePr>
          <p:nvPr>
            <p:extLst>
              <p:ext uri="{D42A27DB-BD31-4B8C-83A1-F6EECF244321}">
                <p14:modId xmlns:p14="http://schemas.microsoft.com/office/powerpoint/2010/main" val="1682326828"/>
              </p:ext>
            </p:extLst>
          </p:nvPr>
        </p:nvGraphicFramePr>
        <p:xfrm>
          <a:off x="7122694" y="1433796"/>
          <a:ext cx="4932776" cy="3657968"/>
        </p:xfrm>
        <a:graphic>
          <a:graphicData uri="http://schemas.openxmlformats.org/presentationml/2006/ole">
            <mc:AlternateContent xmlns:mc="http://schemas.openxmlformats.org/markup-compatibility/2006">
              <mc:Choice xmlns:v="urn:schemas-microsoft-com:vml" Requires="v">
                <p:oleObj name="Bitmap Image" r:id="rId4" imgW="7715160" imgH="5721480" progId="PBrush">
                  <p:embed/>
                </p:oleObj>
              </mc:Choice>
              <mc:Fallback>
                <p:oleObj name="Bitmap Image" r:id="rId4" imgW="7715160" imgH="5721480" progId="PBrush">
                  <p:embed/>
                  <p:pic>
                    <p:nvPicPr>
                      <p:cNvPr id="0" name=""/>
                      <p:cNvPicPr/>
                      <p:nvPr/>
                    </p:nvPicPr>
                    <p:blipFill>
                      <a:blip r:embed="rId5"/>
                      <a:stretch>
                        <a:fillRect/>
                      </a:stretch>
                    </p:blipFill>
                    <p:spPr>
                      <a:xfrm>
                        <a:off x="7122694" y="1433796"/>
                        <a:ext cx="4932776" cy="3657968"/>
                      </a:xfrm>
                      <a:prstGeom prst="rect">
                        <a:avLst/>
                      </a:prstGeom>
                    </p:spPr>
                  </p:pic>
                </p:oleObj>
              </mc:Fallback>
            </mc:AlternateContent>
          </a:graphicData>
        </a:graphic>
      </p:graphicFrame>
    </p:spTree>
    <p:extLst>
      <p:ext uri="{BB962C8B-B14F-4D97-AF65-F5344CB8AC3E}">
        <p14:creationId xmlns:p14="http://schemas.microsoft.com/office/powerpoint/2010/main" val="368252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3"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plus(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8522" y="298382"/>
            <a:ext cx="10603803" cy="688541"/>
          </a:xfrm>
        </p:spPr>
        <p:txBody>
          <a:bodyPr>
            <a:noAutofit/>
          </a:bodyPr>
          <a:lstStyle/>
          <a:p>
            <a:r>
              <a:rPr lang="en-US" sz="4000" b="1" i="1" dirty="0">
                <a:solidFill>
                  <a:schemeClr val="tx1"/>
                </a:solidFill>
                <a:latin typeface="Calibri" panose="020F0502020204030204" pitchFamily="34" charset="0"/>
                <a:cs typeface="Calibri" panose="020F0502020204030204" pitchFamily="34" charset="0"/>
              </a:rPr>
              <a:t>Artificial neural network working principle</a:t>
            </a:r>
          </a:p>
        </p:txBody>
      </p:sp>
      <p:sp>
        <p:nvSpPr>
          <p:cNvPr id="4" name="AutoShape 2" descr="Types of Neural Networks Source analyticsindiamag.com">
            <a:extLst>
              <a:ext uri="{FF2B5EF4-FFF2-40B4-BE49-F238E27FC236}">
                <a16:creationId xmlns:a16="http://schemas.microsoft.com/office/drawing/2014/main" id="{08D31DCD-35C6-4BE8-8A73-C82F199A2518}"/>
              </a:ext>
            </a:extLst>
          </p:cNvPr>
          <p:cNvSpPr>
            <a:spLocks noChangeAspect="1" noChangeArrowheads="1"/>
          </p:cNvSpPr>
          <p:nvPr/>
        </p:nvSpPr>
        <p:spPr bwMode="auto">
          <a:xfrm>
            <a:off x="2286000" y="571500"/>
            <a:ext cx="7620000" cy="5715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ECC55430-35FF-4D3B-BF25-BAB7D8A60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3925" y="1191268"/>
            <a:ext cx="10058400" cy="5299577"/>
          </a:xfrm>
          <a:prstGeom prst="rect">
            <a:avLst/>
          </a:prstGeom>
        </p:spPr>
      </p:pic>
    </p:spTree>
    <p:extLst>
      <p:ext uri="{BB962C8B-B14F-4D97-AF65-F5344CB8AC3E}">
        <p14:creationId xmlns:p14="http://schemas.microsoft.com/office/powerpoint/2010/main" val="15377777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3032"/>
            <a:ext cx="10654169" cy="776076"/>
          </a:xfrm>
        </p:spPr>
        <p:txBody>
          <a:bodyPr>
            <a:noAutofit/>
          </a:bodyPr>
          <a:lstStyle/>
          <a:p>
            <a:r>
              <a:rPr lang="en-US" sz="4000" b="1" i="1" dirty="0">
                <a:solidFill>
                  <a:schemeClr val="tx1"/>
                </a:solidFill>
                <a:latin typeface="Calibri" panose="020F0502020204030204" pitchFamily="34" charset="0"/>
                <a:cs typeface="Calibri" panose="020F0502020204030204" pitchFamily="34" charset="0"/>
              </a:rPr>
              <a:t>Artificial neural network working principle</a:t>
            </a:r>
          </a:p>
        </p:txBody>
      </p:sp>
      <p:sp>
        <p:nvSpPr>
          <p:cNvPr id="4" name="AutoShape 2" descr="Types of Neural Networks Source analyticsindiamag.com">
            <a:extLst>
              <a:ext uri="{FF2B5EF4-FFF2-40B4-BE49-F238E27FC236}">
                <a16:creationId xmlns:a16="http://schemas.microsoft.com/office/drawing/2014/main" id="{08D31DCD-35C6-4BE8-8A73-C82F199A2518}"/>
              </a:ext>
            </a:extLst>
          </p:cNvPr>
          <p:cNvSpPr>
            <a:spLocks noChangeAspect="1" noChangeArrowheads="1"/>
          </p:cNvSpPr>
          <p:nvPr/>
        </p:nvSpPr>
        <p:spPr bwMode="auto">
          <a:xfrm>
            <a:off x="2286000" y="571500"/>
            <a:ext cx="7620000" cy="5715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84237DB0-CA7C-4AC4-B755-6395BB09DD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5652" y="819108"/>
            <a:ext cx="8210348" cy="5789056"/>
          </a:xfrm>
          <a:prstGeom prst="rect">
            <a:avLst/>
          </a:prstGeom>
        </p:spPr>
      </p:pic>
    </p:spTree>
    <p:extLst>
      <p:ext uri="{BB962C8B-B14F-4D97-AF65-F5344CB8AC3E}">
        <p14:creationId xmlns:p14="http://schemas.microsoft.com/office/powerpoint/2010/main" val="11087878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8156" y="422240"/>
            <a:ext cx="10654169" cy="626914"/>
          </a:xfrm>
        </p:spPr>
        <p:txBody>
          <a:bodyPr>
            <a:noAutofit/>
          </a:bodyPr>
          <a:lstStyle/>
          <a:p>
            <a:r>
              <a:rPr lang="en-US" sz="4000" b="1" i="1" dirty="0">
                <a:solidFill>
                  <a:schemeClr val="tx1"/>
                </a:solidFill>
                <a:latin typeface="Calibri" panose="020F0502020204030204" pitchFamily="34" charset="0"/>
                <a:cs typeface="Calibri" panose="020F0502020204030204" pitchFamily="34" charset="0"/>
              </a:rPr>
              <a:t>Artificial neural network working Step by Step</a:t>
            </a:r>
          </a:p>
        </p:txBody>
      </p:sp>
      <p:sp>
        <p:nvSpPr>
          <p:cNvPr id="4" name="AutoShape 2" descr="Types of Neural Networks Source analyticsindiamag.com">
            <a:extLst>
              <a:ext uri="{FF2B5EF4-FFF2-40B4-BE49-F238E27FC236}">
                <a16:creationId xmlns:a16="http://schemas.microsoft.com/office/drawing/2014/main" id="{08D31DCD-35C6-4BE8-8A73-C82F199A2518}"/>
              </a:ext>
            </a:extLst>
          </p:cNvPr>
          <p:cNvSpPr>
            <a:spLocks noChangeAspect="1" noChangeArrowheads="1"/>
          </p:cNvSpPr>
          <p:nvPr/>
        </p:nvSpPr>
        <p:spPr bwMode="auto">
          <a:xfrm>
            <a:off x="231006" y="1280159"/>
            <a:ext cx="11181319" cy="5155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r>
              <a:rPr lang="en-US" sz="2000" b="1" dirty="0">
                <a:effectLst>
                  <a:outerShdw blurRad="38100" dist="38100" dir="2700000" algn="tl">
                    <a:srgbClr val="000000">
                      <a:alpha val="43137"/>
                    </a:srgbClr>
                  </a:outerShdw>
                </a:effectLst>
              </a:rPr>
              <a:t>STEP 1</a:t>
            </a:r>
            <a:r>
              <a:rPr lang="en-US" sz="2000" dirty="0">
                <a:effectLst>
                  <a:outerShdw blurRad="38100" dist="38100" dir="2700000" algn="tl">
                    <a:srgbClr val="000000">
                      <a:alpha val="43137"/>
                    </a:srgbClr>
                  </a:outerShdw>
                </a:effectLst>
              </a:rPr>
              <a:t>: Randomly initialize the weights to small numbers close to 0 (but not 0)</a:t>
            </a:r>
          </a:p>
          <a:p>
            <a:pPr algn="just"/>
            <a:r>
              <a:rPr lang="en-US" sz="2000" b="1" dirty="0">
                <a:effectLst>
                  <a:outerShdw blurRad="38100" dist="38100" dir="2700000" algn="tl">
                    <a:srgbClr val="000000">
                      <a:alpha val="43137"/>
                    </a:srgbClr>
                  </a:outerShdw>
                </a:effectLst>
              </a:rPr>
              <a:t>STEP 2: </a:t>
            </a:r>
            <a:r>
              <a:rPr lang="en-US" sz="2000" dirty="0">
                <a:effectLst>
                  <a:outerShdw blurRad="38100" dist="38100" dir="2700000" algn="tl">
                    <a:srgbClr val="000000">
                      <a:alpha val="43137"/>
                    </a:srgbClr>
                  </a:outerShdw>
                </a:effectLst>
              </a:rPr>
              <a:t>Input the first observation of your dataset in the input layer, each feature in one input node. </a:t>
            </a:r>
          </a:p>
          <a:p>
            <a:pPr algn="just"/>
            <a:r>
              <a:rPr lang="en-US" sz="2000" b="1" dirty="0">
                <a:effectLst>
                  <a:outerShdw blurRad="38100" dist="38100" dir="2700000" algn="tl">
                    <a:srgbClr val="000000">
                      <a:alpha val="43137"/>
                    </a:srgbClr>
                  </a:outerShdw>
                </a:effectLst>
              </a:rPr>
              <a:t>STEP 3: </a:t>
            </a:r>
            <a:r>
              <a:rPr lang="en-US" sz="2000" dirty="0">
                <a:effectLst>
                  <a:outerShdw blurRad="38100" dist="38100" dir="2700000" algn="tl">
                    <a:srgbClr val="000000">
                      <a:alpha val="43137"/>
                    </a:srgbClr>
                  </a:outerShdw>
                </a:effectLst>
              </a:rPr>
              <a:t>Forward-Propagation: from left to right, the neurons are activated in a way that the impact of each neuron's activation is limited by the weights. Propagate the activations until getting the predicted result y.</a:t>
            </a:r>
          </a:p>
          <a:p>
            <a:pPr algn="just"/>
            <a:r>
              <a:rPr lang="en-US" sz="2000" b="1" dirty="0">
                <a:effectLst>
                  <a:outerShdw blurRad="38100" dist="38100" dir="2700000" algn="tl">
                    <a:srgbClr val="000000">
                      <a:alpha val="43137"/>
                    </a:srgbClr>
                  </a:outerShdw>
                </a:effectLst>
              </a:rPr>
              <a:t>STEP 4: </a:t>
            </a:r>
            <a:r>
              <a:rPr lang="en-US" sz="2000" dirty="0">
                <a:effectLst>
                  <a:outerShdw blurRad="38100" dist="38100" dir="2700000" algn="tl">
                    <a:srgbClr val="000000">
                      <a:alpha val="43137"/>
                    </a:srgbClr>
                  </a:outerShdw>
                </a:effectLst>
              </a:rPr>
              <a:t>Compare the predicted result to the actual result. Measure the generated error.</a:t>
            </a:r>
          </a:p>
          <a:p>
            <a:pPr algn="just"/>
            <a:r>
              <a:rPr lang="en-US" sz="2000" b="1" dirty="0">
                <a:effectLst>
                  <a:outerShdw blurRad="38100" dist="38100" dir="2700000" algn="tl">
                    <a:srgbClr val="000000">
                      <a:alpha val="43137"/>
                    </a:srgbClr>
                  </a:outerShdw>
                </a:effectLst>
              </a:rPr>
              <a:t>STEP 5: </a:t>
            </a:r>
            <a:r>
              <a:rPr lang="en-US" sz="2000" dirty="0">
                <a:effectLst>
                  <a:outerShdw blurRad="38100" dist="38100" dir="2700000" algn="tl">
                    <a:srgbClr val="000000">
                      <a:alpha val="43137"/>
                    </a:srgbClr>
                  </a:outerShdw>
                </a:effectLst>
              </a:rPr>
              <a:t>Back-Propagation: from right to left, the error is back-propagated.</a:t>
            </a:r>
          </a:p>
          <a:p>
            <a:pPr algn="just"/>
            <a:r>
              <a:rPr lang="en-US" sz="2000" dirty="0">
                <a:effectLst>
                  <a:outerShdw blurRad="38100" dist="38100" dir="2700000" algn="tl">
                    <a:srgbClr val="000000">
                      <a:alpha val="43137"/>
                    </a:srgbClr>
                  </a:outerShdw>
                </a:effectLst>
              </a:rPr>
              <a:t>Update the weights according to how much they are responsible for the error. The learning rate decides by how 	much we update the weights.</a:t>
            </a:r>
          </a:p>
          <a:p>
            <a:pPr algn="just"/>
            <a:r>
              <a:rPr lang="en-US" sz="2000" b="1" dirty="0">
                <a:effectLst>
                  <a:outerShdw blurRad="38100" dist="38100" dir="2700000" algn="tl">
                    <a:srgbClr val="000000">
                      <a:alpha val="43137"/>
                    </a:srgbClr>
                  </a:outerShdw>
                </a:effectLst>
              </a:rPr>
              <a:t>STEP 6: </a:t>
            </a:r>
            <a:r>
              <a:rPr lang="en-US" sz="2000" dirty="0">
                <a:effectLst>
                  <a:outerShdw blurRad="38100" dist="38100" dir="2700000" algn="tl">
                    <a:srgbClr val="000000">
                      <a:alpha val="43137"/>
                    </a:srgbClr>
                  </a:outerShdw>
                </a:effectLst>
              </a:rPr>
              <a:t>Repeat Steps 1 to 5 and update the weights after each observation (Reinforcement Learning). </a:t>
            </a:r>
          </a:p>
          <a:p>
            <a:pPr algn="just"/>
            <a:r>
              <a:rPr lang="en-US" sz="2000" dirty="0">
                <a:effectLst>
                  <a:outerShdw blurRad="38100" dist="38100" dir="2700000" algn="tl">
                    <a:srgbClr val="000000">
                      <a:alpha val="43137"/>
                    </a:srgbClr>
                  </a:outerShdw>
                </a:effectLst>
              </a:rPr>
              <a:t>Or: Repeat Steps 1 to 5 but update the weights only after a batch of observations (Batch Learning). </a:t>
            </a:r>
          </a:p>
        </p:txBody>
      </p:sp>
    </p:spTree>
    <p:extLst>
      <p:ext uri="{BB962C8B-B14F-4D97-AF65-F5344CB8AC3E}">
        <p14:creationId xmlns:p14="http://schemas.microsoft.com/office/powerpoint/2010/main" val="10696904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E157197-977C-4CBA-AEB0-3800D7AC0AB5}"/>
              </a:ext>
            </a:extLst>
          </p:cNvPr>
          <p:cNvSpPr/>
          <p:nvPr/>
        </p:nvSpPr>
        <p:spPr>
          <a:xfrm>
            <a:off x="498815" y="1228397"/>
            <a:ext cx="11022625" cy="4401205"/>
          </a:xfrm>
          <a:prstGeom prst="rect">
            <a:avLst/>
          </a:prstGeom>
        </p:spPr>
        <p:txBody>
          <a:bodyPr wrap="square">
            <a:spAutoFit/>
          </a:bodyPr>
          <a:lstStyle/>
          <a:p>
            <a:pPr algn="just"/>
            <a:r>
              <a:rPr lang="en-PK" sz="2800" dirty="0" err="1">
                <a:latin typeface="Calibri" panose="020F0502020204030204" pitchFamily="34" charset="0"/>
                <a:cs typeface="Calibri" panose="020F0502020204030204" pitchFamily="34" charset="0"/>
              </a:rPr>
              <a:t>Keras</a:t>
            </a:r>
            <a:r>
              <a:rPr lang="en-PK" sz="2800" dirty="0">
                <a:latin typeface="Calibri" panose="020F0502020204030204" pitchFamily="34" charset="0"/>
                <a:cs typeface="Calibri" panose="020F0502020204030204" pitchFamily="34" charset="0"/>
              </a:rPr>
              <a:t> is a high-level neural networks API, written in Python and capable of running on top of </a:t>
            </a:r>
            <a:r>
              <a:rPr lang="en-PK"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TensorFlow, CNTK, or Theano</a:t>
            </a:r>
            <a:r>
              <a:rPr lang="en-PK" sz="2800" dirty="0">
                <a:latin typeface="Calibri" panose="020F0502020204030204" pitchFamily="34" charset="0"/>
                <a:cs typeface="Calibri" panose="020F0502020204030204" pitchFamily="34" charset="0"/>
              </a:rPr>
              <a:t>. It was developed with a focus on enabling fast experimentation. Being able to go from idea to result with the least possible delay is key to doing good research.</a:t>
            </a:r>
            <a:r>
              <a:rPr lang="en-IN" sz="2800" dirty="0">
                <a:latin typeface="Calibri" panose="020F0502020204030204" pitchFamily="34" charset="0"/>
                <a:cs typeface="Calibri" panose="020F0502020204030204" pitchFamily="34" charset="0"/>
              </a:rPr>
              <a:t> </a:t>
            </a:r>
            <a:r>
              <a:rPr lang="en-PK" sz="2800" dirty="0">
                <a:latin typeface="Calibri" panose="020F0502020204030204" pitchFamily="34" charset="0"/>
                <a:cs typeface="Calibri" panose="020F0502020204030204" pitchFamily="34" charset="0"/>
              </a:rPr>
              <a:t>Use Keras if you need a deep learning library that:</a:t>
            </a:r>
            <a:endParaRPr lang="en-IN" sz="2800" dirty="0">
              <a:latin typeface="Calibri" panose="020F0502020204030204" pitchFamily="34" charset="0"/>
              <a:cs typeface="Calibri" panose="020F0502020204030204" pitchFamily="34" charset="0"/>
            </a:endParaRPr>
          </a:p>
          <a:p>
            <a:pPr marL="457200" indent="-457200" algn="just">
              <a:buFont typeface="Wingdings" panose="05000000000000000000" pitchFamily="2" charset="2"/>
              <a:buChar char="ü"/>
            </a:pPr>
            <a:r>
              <a:rPr lang="en-PK" sz="2800" dirty="0">
                <a:latin typeface="Calibri" panose="020F0502020204030204" pitchFamily="34" charset="0"/>
                <a:cs typeface="Calibri" panose="020F0502020204030204" pitchFamily="34" charset="0"/>
              </a:rPr>
              <a:t>Allows for easy and fast prototyping (through user friendliness, modularity, and extensibility).</a:t>
            </a:r>
            <a:endParaRPr lang="en-IN" sz="2800" dirty="0">
              <a:latin typeface="Calibri" panose="020F0502020204030204" pitchFamily="34" charset="0"/>
              <a:cs typeface="Calibri" panose="020F0502020204030204" pitchFamily="34" charset="0"/>
            </a:endParaRPr>
          </a:p>
          <a:p>
            <a:pPr marL="457200" indent="-457200" algn="just">
              <a:buFont typeface="Wingdings" panose="05000000000000000000" pitchFamily="2" charset="2"/>
              <a:buChar char="ü"/>
            </a:pPr>
            <a:r>
              <a:rPr lang="en-PK" sz="2800" dirty="0">
                <a:latin typeface="Calibri" panose="020F0502020204030204" pitchFamily="34" charset="0"/>
                <a:cs typeface="Calibri" panose="020F0502020204030204" pitchFamily="34" charset="0"/>
              </a:rPr>
              <a:t>Supports both convolutional networks and recurrent networks, as well as combinations of the two.</a:t>
            </a:r>
            <a:endParaRPr lang="en-IN" sz="2800" dirty="0">
              <a:latin typeface="Calibri" panose="020F0502020204030204" pitchFamily="34" charset="0"/>
              <a:cs typeface="Calibri" panose="020F0502020204030204" pitchFamily="34" charset="0"/>
            </a:endParaRPr>
          </a:p>
          <a:p>
            <a:pPr marL="457200" indent="-457200" algn="just">
              <a:buFont typeface="Wingdings" panose="05000000000000000000" pitchFamily="2" charset="2"/>
              <a:buChar char="ü"/>
            </a:pPr>
            <a:r>
              <a:rPr lang="en-PK" sz="2800" dirty="0">
                <a:latin typeface="Calibri" panose="020F0502020204030204" pitchFamily="34" charset="0"/>
                <a:cs typeface="Calibri" panose="020F0502020204030204" pitchFamily="34" charset="0"/>
              </a:rPr>
              <a:t>Runs seamlessly on CPU</a:t>
            </a:r>
            <a:r>
              <a:rPr lang="en-IN" sz="2800" dirty="0">
                <a:latin typeface="Calibri" panose="020F0502020204030204" pitchFamily="34" charset="0"/>
                <a:cs typeface="Calibri" panose="020F0502020204030204" pitchFamily="34" charset="0"/>
              </a:rPr>
              <a:t>, </a:t>
            </a:r>
            <a:r>
              <a:rPr lang="en-PK" sz="2800" dirty="0">
                <a:latin typeface="Calibri" panose="020F0502020204030204" pitchFamily="34" charset="0"/>
                <a:cs typeface="Calibri" panose="020F0502020204030204" pitchFamily="34" charset="0"/>
              </a:rPr>
              <a:t>GPU</a:t>
            </a:r>
            <a:r>
              <a:rPr lang="en-IN" sz="2800" dirty="0">
                <a:latin typeface="Calibri" panose="020F0502020204030204" pitchFamily="34" charset="0"/>
                <a:cs typeface="Calibri" panose="020F0502020204030204" pitchFamily="34" charset="0"/>
              </a:rPr>
              <a:t> and TPU</a:t>
            </a:r>
            <a:r>
              <a:rPr lang="en-PK" sz="2800" dirty="0">
                <a:latin typeface="Calibri" panose="020F0502020204030204" pitchFamily="34" charset="0"/>
                <a:cs typeface="Calibri" panose="020F0502020204030204" pitchFamily="34" charset="0"/>
              </a:rPr>
              <a:t>.</a:t>
            </a:r>
          </a:p>
        </p:txBody>
      </p:sp>
      <p:sp>
        <p:nvSpPr>
          <p:cNvPr id="6" name="Rectangle 5">
            <a:extLst>
              <a:ext uri="{FF2B5EF4-FFF2-40B4-BE49-F238E27FC236}">
                <a16:creationId xmlns:a16="http://schemas.microsoft.com/office/drawing/2014/main" id="{15FEC8D3-0DB3-4E7C-ABA0-A6BFC4EC246F}"/>
              </a:ext>
            </a:extLst>
          </p:cNvPr>
          <p:cNvSpPr/>
          <p:nvPr/>
        </p:nvSpPr>
        <p:spPr>
          <a:xfrm>
            <a:off x="4380189" y="93980"/>
            <a:ext cx="1726563" cy="769441"/>
          </a:xfrm>
          <a:prstGeom prst="rect">
            <a:avLst/>
          </a:prstGeom>
        </p:spPr>
        <p:txBody>
          <a:bodyPr wrap="none">
            <a:spAutoFit/>
          </a:bodyPr>
          <a:lstStyle/>
          <a:p>
            <a:r>
              <a:rPr lang="en-PK" sz="4400" b="1" dirty="0" err="1">
                <a:effectLst>
                  <a:outerShdw blurRad="38100" dist="38100" dir="2700000" algn="tl">
                    <a:srgbClr val="000000">
                      <a:alpha val="43137"/>
                    </a:srgbClr>
                  </a:outerShdw>
                </a:effectLst>
              </a:rPr>
              <a:t>Keras</a:t>
            </a:r>
            <a:endParaRPr lang="en-PK"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822382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60BC62-7CBE-26F3-DD2E-6B72B694F7C0}"/>
              </a:ext>
            </a:extLst>
          </p:cNvPr>
          <p:cNvSpPr>
            <a:spLocks noGrp="1"/>
          </p:cNvSpPr>
          <p:nvPr>
            <p:ph idx="1"/>
          </p:nvPr>
        </p:nvSpPr>
        <p:spPr>
          <a:xfrm>
            <a:off x="3657600" y="1951522"/>
            <a:ext cx="6602930" cy="2954956"/>
          </a:xfrm>
        </p:spPr>
        <p:txBody>
          <a:bodyPr>
            <a:normAutofit/>
          </a:bodyPr>
          <a:lstStyle/>
          <a:p>
            <a:pPr marL="36900" indent="0">
              <a:buNone/>
            </a:pPr>
            <a:r>
              <a:rPr lang="en-IN" sz="5400" b="1" i="1" dirty="0">
                <a:solidFill>
                  <a:schemeClr val="tx1"/>
                </a:solidFill>
                <a:latin typeface="Calibri" panose="020F0502020204030204" pitchFamily="34" charset="0"/>
                <a:cs typeface="Calibri" panose="020F0502020204030204" pitchFamily="34" charset="0"/>
              </a:rPr>
              <a:t> </a:t>
            </a:r>
            <a:r>
              <a:rPr lang="en-IN" sz="15400" b="1" i="1" dirty="0">
                <a:solidFill>
                  <a:schemeClr val="tx1"/>
                </a:solidFill>
                <a:latin typeface="Calibri" panose="020F0502020204030204" pitchFamily="34" charset="0"/>
                <a:cs typeface="Calibri" panose="020F0502020204030204" pitchFamily="34" charset="0"/>
              </a:rPr>
              <a:t>Demo</a:t>
            </a:r>
          </a:p>
        </p:txBody>
      </p:sp>
    </p:spTree>
    <p:extLst>
      <p:ext uri="{BB962C8B-B14F-4D97-AF65-F5344CB8AC3E}">
        <p14:creationId xmlns:p14="http://schemas.microsoft.com/office/powerpoint/2010/main" val="40970301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5CFA-515F-CCC3-95F9-154086053A5B}"/>
              </a:ext>
            </a:extLst>
          </p:cNvPr>
          <p:cNvSpPr>
            <a:spLocks noGrp="1"/>
          </p:cNvSpPr>
          <p:nvPr>
            <p:ph type="title"/>
          </p:nvPr>
        </p:nvSpPr>
        <p:spPr>
          <a:xfrm>
            <a:off x="1106905" y="1020278"/>
            <a:ext cx="10160651" cy="4677878"/>
          </a:xfrm>
        </p:spPr>
        <p:txBody>
          <a:bodyPr>
            <a:normAutofit/>
          </a:bodyPr>
          <a:lstStyle/>
          <a:p>
            <a:r>
              <a:rPr lang="en-IN" sz="9600" b="1" i="1" dirty="0"/>
              <a:t>Any </a:t>
            </a:r>
            <a:r>
              <a:rPr lang="en-IN" sz="9600" b="1" i="1" dirty="0">
                <a:effectLst/>
              </a:rPr>
              <a:t>Question</a:t>
            </a:r>
            <a:r>
              <a:rPr lang="en-IN" sz="9600" b="1" i="1" dirty="0"/>
              <a:t> ?</a:t>
            </a:r>
          </a:p>
        </p:txBody>
      </p:sp>
    </p:spTree>
    <p:extLst>
      <p:ext uri="{BB962C8B-B14F-4D97-AF65-F5344CB8AC3E}">
        <p14:creationId xmlns:p14="http://schemas.microsoft.com/office/powerpoint/2010/main" val="188258433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2511" y="456396"/>
            <a:ext cx="6700024" cy="990601"/>
          </a:xfrm>
        </p:spPr>
        <p:txBody>
          <a:bodyPr>
            <a:normAutofit/>
          </a:bodyPr>
          <a:lstStyle/>
          <a:p>
            <a:r>
              <a:rPr lang="en-US" b="1" i="1" dirty="0">
                <a:solidFill>
                  <a:schemeClr val="tx1"/>
                </a:solidFill>
              </a:rPr>
              <a:t>Take a Break !!!</a:t>
            </a:r>
          </a:p>
        </p:txBody>
      </p:sp>
      <p:sp>
        <p:nvSpPr>
          <p:cNvPr id="5" name="Slide Number Placeholder 4"/>
          <p:cNvSpPr>
            <a:spLocks noGrp="1"/>
          </p:cNvSpPr>
          <p:nvPr>
            <p:ph type="sldNum" sz="quarter" idx="21"/>
          </p:nvPr>
        </p:nvSpPr>
        <p:spPr/>
        <p:txBody>
          <a:bodyPr/>
          <a:lstStyle/>
          <a:p>
            <a:fld id="{4F9AC08D-23A9-440E-BCB9-AA1E9877CC38}" type="slidenum">
              <a:rPr lang="en-US" smtClean="0"/>
              <a:pPr/>
              <a:t>56</a:t>
            </a:fld>
            <a:endParaRPr lang="en-US" dirty="0"/>
          </a:p>
        </p:txBody>
      </p:sp>
      <p:pic>
        <p:nvPicPr>
          <p:cNvPr id="6" name="Picture 5">
            <a:extLst>
              <a:ext uri="{FF2B5EF4-FFF2-40B4-BE49-F238E27FC236}">
                <a16:creationId xmlns:a16="http://schemas.microsoft.com/office/drawing/2014/main" id="{9D1A1584-4371-435A-8EFD-28A54A10DE6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86447" y="2312021"/>
            <a:ext cx="6419484" cy="4089583"/>
          </a:xfrm>
          <a:prstGeom prst="rect">
            <a:avLst/>
          </a:prstGeom>
        </p:spPr>
      </p:pic>
    </p:spTree>
    <p:extLst>
      <p:ext uri="{BB962C8B-B14F-4D97-AF65-F5344CB8AC3E}">
        <p14:creationId xmlns:p14="http://schemas.microsoft.com/office/powerpoint/2010/main" val="597925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12602" y="207049"/>
            <a:ext cx="3937299" cy="602431"/>
          </a:xfrm>
        </p:spPr>
        <p:txBody>
          <a:bodyPr>
            <a:noAutofit/>
          </a:bodyPr>
          <a:lstStyle/>
          <a:p>
            <a:r>
              <a:rPr lang="en-US" sz="4000" b="1" i="1" dirty="0">
                <a:solidFill>
                  <a:schemeClr val="tx1"/>
                </a:solidFill>
                <a:effectLst>
                  <a:outerShdw blurRad="38100" dist="38100" dir="2700000" algn="tl">
                    <a:srgbClr val="000000">
                      <a:alpha val="43137"/>
                    </a:srgbClr>
                  </a:outerShdw>
                </a:effectLst>
              </a:rPr>
              <a:t>AI vs ML vs DL</a:t>
            </a:r>
          </a:p>
        </p:txBody>
      </p:sp>
      <p:pic>
        <p:nvPicPr>
          <p:cNvPr id="6" name="Picture 5">
            <a:extLst>
              <a:ext uri="{FF2B5EF4-FFF2-40B4-BE49-F238E27FC236}">
                <a16:creationId xmlns:a16="http://schemas.microsoft.com/office/drawing/2014/main" id="{B2D36788-A9DE-4541-9F7B-3B288A5C8C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276" y="1191472"/>
            <a:ext cx="11187953" cy="4703529"/>
          </a:xfrm>
          <a:prstGeom prst="rect">
            <a:avLst/>
          </a:prstGeom>
        </p:spPr>
      </p:pic>
    </p:spTree>
    <p:extLst>
      <p:ext uri="{BB962C8B-B14F-4D97-AF65-F5344CB8AC3E}">
        <p14:creationId xmlns:p14="http://schemas.microsoft.com/office/powerpoint/2010/main" val="2872816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12755" y="182731"/>
            <a:ext cx="3937299" cy="602431"/>
          </a:xfrm>
        </p:spPr>
        <p:txBody>
          <a:bodyPr>
            <a:noAutofit/>
          </a:bodyPr>
          <a:lstStyle/>
          <a:p>
            <a:r>
              <a:rPr lang="en-US" sz="4400" b="1" i="1" dirty="0">
                <a:solidFill>
                  <a:schemeClr val="tx1"/>
                </a:solidFill>
                <a:effectLst>
                  <a:outerShdw blurRad="38100" dist="38100" dir="2700000" algn="tl">
                    <a:srgbClr val="000000">
                      <a:alpha val="43137"/>
                    </a:srgbClr>
                  </a:outerShdw>
                </a:effectLst>
              </a:rPr>
              <a:t>ML vs DL</a:t>
            </a:r>
          </a:p>
        </p:txBody>
      </p:sp>
      <p:pic>
        <p:nvPicPr>
          <p:cNvPr id="7" name="Picture 6">
            <a:extLst>
              <a:ext uri="{FF2B5EF4-FFF2-40B4-BE49-F238E27FC236}">
                <a16:creationId xmlns:a16="http://schemas.microsoft.com/office/drawing/2014/main" id="{3F1DD8B4-FD42-E7F3-7B0B-34E4513713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091" y="765957"/>
            <a:ext cx="10866471" cy="53068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81190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9175C-3FA2-404B-B48A-8C3E01073DA0}"/>
              </a:ext>
            </a:extLst>
          </p:cNvPr>
          <p:cNvSpPr>
            <a:spLocks noGrp="1"/>
          </p:cNvSpPr>
          <p:nvPr>
            <p:ph type="title"/>
          </p:nvPr>
        </p:nvSpPr>
        <p:spPr>
          <a:xfrm>
            <a:off x="375385" y="250257"/>
            <a:ext cx="11454063" cy="827771"/>
          </a:xfrm>
        </p:spPr>
        <p:txBody>
          <a:bodyPr>
            <a:noAutofit/>
          </a:bodyPr>
          <a:lstStyle/>
          <a:p>
            <a:r>
              <a:rPr lang="en-US" sz="3600" b="1" dirty="0">
                <a:latin typeface="Graphik (Headings)"/>
              </a:rPr>
              <a:t>Use Cases for Machine Learning &amp; Deep Learning</a:t>
            </a:r>
            <a:br>
              <a:rPr lang="en-US" sz="2400" b="1" dirty="0">
                <a:latin typeface="Graphik (Headings)"/>
              </a:rPr>
            </a:br>
            <a:endParaRPr lang="en-US" sz="2400" b="1" dirty="0">
              <a:latin typeface="Graphik (Headings)"/>
            </a:endParaRPr>
          </a:p>
        </p:txBody>
      </p:sp>
      <p:pic>
        <p:nvPicPr>
          <p:cNvPr id="6" name="Content Placeholder 3">
            <a:extLst>
              <a:ext uri="{FF2B5EF4-FFF2-40B4-BE49-F238E27FC236}">
                <a16:creationId xmlns:a16="http://schemas.microsoft.com/office/drawing/2014/main" id="{D84762D4-94EC-44E2-B2BD-25540D090968}"/>
              </a:ext>
            </a:extLst>
          </p:cNvPr>
          <p:cNvPicPr>
            <a:picLocks noChangeAspect="1"/>
          </p:cNvPicPr>
          <p:nvPr/>
        </p:nvPicPr>
        <p:blipFill>
          <a:blip r:embed="rId2"/>
          <a:stretch>
            <a:fillRect/>
          </a:stretch>
        </p:blipFill>
        <p:spPr>
          <a:xfrm>
            <a:off x="1659957" y="1169469"/>
            <a:ext cx="9087100" cy="4875196"/>
          </a:xfrm>
          <a:prstGeom prst="rect">
            <a:avLst/>
          </a:prstGeom>
        </p:spPr>
      </p:pic>
    </p:spTree>
    <p:extLst>
      <p:ext uri="{BB962C8B-B14F-4D97-AF65-F5344CB8AC3E}">
        <p14:creationId xmlns:p14="http://schemas.microsoft.com/office/powerpoint/2010/main" val="3407499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11F4EA3E-687B-9584-ED61-BFF2B1ED279C}"/>
              </a:ext>
            </a:extLst>
          </p:cNvPr>
          <p:cNvPicPr>
            <a:picLocks noGrp="1" noChangeAspect="1"/>
          </p:cNvPicPr>
          <p:nvPr>
            <p:ph sz="quarter" idx="19"/>
          </p:nvPr>
        </p:nvPicPr>
        <p:blipFill>
          <a:blip r:embed="rId2"/>
          <a:stretch>
            <a:fillRect/>
          </a:stretch>
        </p:blipFill>
        <p:spPr>
          <a:xfrm>
            <a:off x="6096000" y="2465299"/>
            <a:ext cx="5715000" cy="3207277"/>
          </a:xfrm>
        </p:spPr>
      </p:pic>
      <p:pic>
        <p:nvPicPr>
          <p:cNvPr id="5" name="Content Placeholder 4">
            <a:extLst>
              <a:ext uri="{FF2B5EF4-FFF2-40B4-BE49-F238E27FC236}">
                <a16:creationId xmlns:a16="http://schemas.microsoft.com/office/drawing/2014/main" id="{1A324CAF-AF89-93FC-2EFD-695BA2181C91}"/>
              </a:ext>
            </a:extLst>
          </p:cNvPr>
          <p:cNvPicPr>
            <a:picLocks noGrp="1" noChangeAspect="1"/>
          </p:cNvPicPr>
          <p:nvPr>
            <p:ph sz="quarter" idx="18"/>
          </p:nvPr>
        </p:nvPicPr>
        <p:blipFill>
          <a:blip r:embed="rId3"/>
          <a:stretch>
            <a:fillRect/>
          </a:stretch>
        </p:blipFill>
        <p:spPr>
          <a:xfrm>
            <a:off x="695194" y="2465299"/>
            <a:ext cx="5086611" cy="3416476"/>
          </a:xfrm>
          <a:prstGeom prst="rect">
            <a:avLst/>
          </a:prstGeom>
        </p:spPr>
      </p:pic>
    </p:spTree>
    <p:extLst>
      <p:ext uri="{BB962C8B-B14F-4D97-AF65-F5344CB8AC3E}">
        <p14:creationId xmlns:p14="http://schemas.microsoft.com/office/powerpoint/2010/main" val="35327190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{CB1E43AF-6490-4C91-95D5-CDB9289A15BF}tf11665031_win32</Template>
  <TotalTime>1240</TotalTime>
  <Words>2134</Words>
  <Application>Microsoft Office PowerPoint</Application>
  <PresentationFormat>Widescreen</PresentationFormat>
  <Paragraphs>163</Paragraphs>
  <Slides>56</Slides>
  <Notes>0</Notes>
  <HiddenSlides>0</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1</vt:i4>
      </vt:variant>
      <vt:variant>
        <vt:lpstr>Slide Titles</vt:lpstr>
      </vt:variant>
      <vt:variant>
        <vt:i4>56</vt:i4>
      </vt:variant>
    </vt:vector>
  </HeadingPairs>
  <TitlesOfParts>
    <vt:vector size="71" baseType="lpstr">
      <vt:lpstr>Algerian</vt:lpstr>
      <vt:lpstr>Arial</vt:lpstr>
      <vt:lpstr>Arial</vt:lpstr>
      <vt:lpstr>Arial Nova</vt:lpstr>
      <vt:lpstr>Arial Nova Light</vt:lpstr>
      <vt:lpstr>Calibri</vt:lpstr>
      <vt:lpstr>Cambria Math</vt:lpstr>
      <vt:lpstr>Graphik</vt:lpstr>
      <vt:lpstr>Graphik (Headings)</vt:lpstr>
      <vt:lpstr>medium-content-serif-font</vt:lpstr>
      <vt:lpstr>roboto</vt:lpstr>
      <vt:lpstr>Wingdings</vt:lpstr>
      <vt:lpstr>Wingdings 2</vt:lpstr>
      <vt:lpstr>SlateVTI</vt:lpstr>
      <vt:lpstr>Bitmap Image</vt:lpstr>
      <vt:lpstr>PowerPoint Presentation</vt:lpstr>
      <vt:lpstr>PowerPoint Presentation</vt:lpstr>
      <vt:lpstr>PowerPoint Presentation</vt:lpstr>
      <vt:lpstr>PowerPoint Presentation</vt:lpstr>
      <vt:lpstr>Why Deep Learning?</vt:lpstr>
      <vt:lpstr>AI vs ML vs DL</vt:lpstr>
      <vt:lpstr>ML vs DL</vt:lpstr>
      <vt:lpstr>Use Cases for Machine Learning &amp; Deep Learning </vt:lpstr>
      <vt:lpstr>PowerPoint Presentation</vt:lpstr>
      <vt:lpstr>Application of Deep Learning</vt:lpstr>
      <vt:lpstr>Classification of Deep Learning</vt:lpstr>
      <vt:lpstr>Deep Learning Process-flow</vt:lpstr>
      <vt:lpstr>Any Question ?</vt:lpstr>
      <vt:lpstr>Take a Break !!!</vt:lpstr>
      <vt:lpstr>PowerPoint Presentation</vt:lpstr>
      <vt:lpstr>PowerPoint Presentation</vt:lpstr>
      <vt:lpstr>What is Neural ?</vt:lpstr>
      <vt:lpstr>How Neural Works?</vt:lpstr>
      <vt:lpstr>Perceptron</vt:lpstr>
      <vt:lpstr>Perceptrons</vt:lpstr>
      <vt:lpstr>What is an Activation Function?</vt:lpstr>
      <vt:lpstr>What is an Activation Function?</vt:lpstr>
      <vt:lpstr>Threshold Function?</vt:lpstr>
      <vt:lpstr>Sigmoid Function?</vt:lpstr>
      <vt:lpstr>Rectifier (Relu) Function?</vt:lpstr>
      <vt:lpstr>Leaky Relu Function?</vt:lpstr>
      <vt:lpstr>Hyperbolic or Tangent Function?</vt:lpstr>
      <vt:lpstr>SoftMax Function (for Multiple Classification)?</vt:lpstr>
      <vt:lpstr>Activation Function Example</vt:lpstr>
      <vt:lpstr>PowerPoint Presentation</vt:lpstr>
      <vt:lpstr>How Neural Network Work with many neurons</vt:lpstr>
      <vt:lpstr>Back Propagation in deep learning</vt:lpstr>
      <vt:lpstr>Back Propagation in deep learning ?</vt:lpstr>
      <vt:lpstr>Back Propagation in deep learning ?</vt:lpstr>
      <vt:lpstr>Back Propagation in deep learning (epoch)</vt:lpstr>
      <vt:lpstr>Take a Break !!!</vt:lpstr>
      <vt:lpstr> What is Bias ?</vt:lpstr>
      <vt:lpstr> What is Bias ?</vt:lpstr>
      <vt:lpstr> What is Gradient Descent (BGD) </vt:lpstr>
      <vt:lpstr>Brute force algorithm</vt:lpstr>
      <vt:lpstr> What is Gradient Descent ?</vt:lpstr>
      <vt:lpstr>Stochastic gradient descent</vt:lpstr>
      <vt:lpstr>Stochastic gradient descent</vt:lpstr>
      <vt:lpstr>Stochastic gradient descent</vt:lpstr>
      <vt:lpstr>Stochastic gradient descent</vt:lpstr>
      <vt:lpstr>Mini Batch gradient descent</vt:lpstr>
      <vt:lpstr>Mini Batch gradient descent</vt:lpstr>
      <vt:lpstr>Perceptron (Multilayer Perceptron) &amp; ANN</vt:lpstr>
      <vt:lpstr>Feedforward Neural Network</vt:lpstr>
      <vt:lpstr>Artificial neural network working principle</vt:lpstr>
      <vt:lpstr>Artificial neural network working principle</vt:lpstr>
      <vt:lpstr>Artificial neural network working Step by Step</vt:lpstr>
      <vt:lpstr>PowerPoint Presentation</vt:lpstr>
      <vt:lpstr>PowerPoint Presentation</vt:lpstr>
      <vt:lpstr>Any Question ?</vt:lpstr>
      <vt:lpstr>Take a Break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Gautam Kumar</dc:creator>
  <cp:lastModifiedBy>Gautam Kumar</cp:lastModifiedBy>
  <cp:revision>18</cp:revision>
  <dcterms:created xsi:type="dcterms:W3CDTF">2022-08-03T13:49:57Z</dcterms:created>
  <dcterms:modified xsi:type="dcterms:W3CDTF">2022-08-11T08:33:55Z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